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handoutMasterIdLst>
    <p:handoutMasterId r:id="rId42"/>
  </p:handoutMasterIdLst>
  <p:sldIdLst>
    <p:sldId id="256" r:id="rId3"/>
    <p:sldId id="312" r:id="rId4"/>
    <p:sldId id="308" r:id="rId5"/>
    <p:sldId id="322" r:id="rId6"/>
    <p:sldId id="309" r:id="rId7"/>
    <p:sldId id="286" r:id="rId8"/>
    <p:sldId id="314" r:id="rId9"/>
    <p:sldId id="260" r:id="rId10"/>
    <p:sldId id="265" r:id="rId11"/>
    <p:sldId id="275" r:id="rId12"/>
    <p:sldId id="315" r:id="rId13"/>
    <p:sldId id="310" r:id="rId14"/>
    <p:sldId id="311" r:id="rId15"/>
    <p:sldId id="283" r:id="rId16"/>
    <p:sldId id="316" r:id="rId17"/>
    <p:sldId id="321" r:id="rId18"/>
    <p:sldId id="281" r:id="rId19"/>
    <p:sldId id="323" r:id="rId20"/>
    <p:sldId id="269" r:id="rId21"/>
    <p:sldId id="280" r:id="rId22"/>
    <p:sldId id="276" r:id="rId23"/>
    <p:sldId id="267" r:id="rId24"/>
    <p:sldId id="271" r:id="rId25"/>
    <p:sldId id="278" r:id="rId26"/>
    <p:sldId id="264" r:id="rId27"/>
    <p:sldId id="259" r:id="rId28"/>
    <p:sldId id="285" r:id="rId29"/>
    <p:sldId id="279" r:id="rId30"/>
    <p:sldId id="287" r:id="rId31"/>
    <p:sldId id="319" r:id="rId32"/>
    <p:sldId id="320" r:id="rId33"/>
    <p:sldId id="282" r:id="rId34"/>
    <p:sldId id="313" r:id="rId35"/>
    <p:sldId id="258" r:id="rId36"/>
    <p:sldId id="261" r:id="rId37"/>
    <p:sldId id="277" r:id="rId38"/>
    <p:sldId id="268" r:id="rId39"/>
    <p:sldId id="284" r:id="rId40"/>
  </p:sldIdLst>
  <p:sldSz cx="12192000" cy="6858000"/>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77868" autoAdjust="0"/>
  </p:normalViewPr>
  <p:slideViewPr>
    <p:cSldViewPr snapToGrid="0">
      <p:cViewPr varScale="1">
        <p:scale>
          <a:sx n="57" d="100"/>
          <a:sy n="57" d="100"/>
        </p:scale>
        <p:origin x="984" y="2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D6173CA7-1D72-4E77-B82B-098035D9906F}" type="datetimeFigureOut">
              <a:rPr lang="en-US" smtClean="0"/>
              <a:t>1/9/2025</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85FE182-CAB2-49DA-826D-105D150D037A}" type="slidenum">
              <a:rPr lang="en-US" smtClean="0"/>
              <a:t>‹#›</a:t>
            </a:fld>
            <a:endParaRPr lang="en-US" dirty="0"/>
          </a:p>
        </p:txBody>
      </p:sp>
    </p:spTree>
    <p:extLst>
      <p:ext uri="{BB962C8B-B14F-4D97-AF65-F5344CB8AC3E}">
        <p14:creationId xmlns:p14="http://schemas.microsoft.com/office/powerpoint/2010/main" val="26688619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C8B71BEF-8B07-4870-9B15-44CCDD05EAE2}" type="datetimeFigureOut">
              <a:rPr lang="en-US" smtClean="0"/>
              <a:t>1/9/2025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0FFAD5-C921-489C-BB96-BD885938FB32}" type="slidenum">
              <a:rPr lang="en-US" smtClean="0"/>
              <a:t>‹#›</a:t>
            </a:fld>
            <a:endParaRPr lang="en-US" dirty="0"/>
          </a:p>
        </p:txBody>
      </p:sp>
    </p:spTree>
    <p:extLst>
      <p:ext uri="{BB962C8B-B14F-4D97-AF65-F5344CB8AC3E}">
        <p14:creationId xmlns:p14="http://schemas.microsoft.com/office/powerpoint/2010/main" val="26755577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pier@wisc.ed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olicy.wisc.edu/library/UW-1075"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research.wisc.edu/kb-article/?id=35690"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research.wisc.edu/kb-article/?id=33279" TargetMode="External"/><Relationship Id="rId5" Type="http://schemas.openxmlformats.org/officeDocument/2006/relationships/hyperlink" Target="https://canvas.wisc.edu/enroll/4JLCC9" TargetMode="External"/><Relationship Id="rId4" Type="http://schemas.openxmlformats.org/officeDocument/2006/relationships/hyperlink" Target="https://research.wisc.edu/kb-article/?id=62693"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pmddtc.state.gov/?id=ddtc_kb_article_page&amp;sys_id=24d528fddbfc930044f9ff621f961987"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treasury.gov/resource-center/sanctions/Programs/Pages/Programs.aspx" TargetMode="External"/><Relationship Id="rId4" Type="http://schemas.openxmlformats.org/officeDocument/2006/relationships/hyperlink" Target="https://www.bis.doc.gov/index.php/regulations/export-administration-regulations-ear"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pmddtc.state.gov/?id=ddtc_kb_article_page&amp;sys_id=24d528fddbfc930044f9ff621f961987"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www.treasury.gov/resource-center/sanctions/Programs/Pages/Programs.aspx" TargetMode="External"/><Relationship Id="rId4" Type="http://schemas.openxmlformats.org/officeDocument/2006/relationships/hyperlink" Target="https://www.bis.doc.gov/index.php/regulations/export-administration-regulations-ea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go.wisc.edu/bayhdol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olicy.wisc.edu/library/UW-4132"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policy.wisc.edu/library/UW-4131" TargetMode="External"/><Relationship Id="rId4" Type="http://schemas.openxmlformats.org/officeDocument/2006/relationships/hyperlink" Target="https://www.avma.org/KB/Policies/Documents/euthanasia.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FFAD5-C921-489C-BB96-BD885938FB32}" type="slidenum">
              <a:rPr lang="en-US" smtClean="0"/>
              <a:t>1</a:t>
            </a:fld>
            <a:endParaRPr lang="en-US" dirty="0"/>
          </a:p>
        </p:txBody>
      </p:sp>
    </p:spTree>
    <p:extLst>
      <p:ext uri="{BB962C8B-B14F-4D97-AF65-F5344CB8AC3E}">
        <p14:creationId xmlns:p14="http://schemas.microsoft.com/office/powerpoint/2010/main" val="237311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 IBC Approval required for:</a:t>
            </a:r>
          </a:p>
          <a:p>
            <a:pPr lvl="1">
              <a:buFont typeface="+mj-lt"/>
              <a:buAutoNum type="arabicPeriod"/>
            </a:pPr>
            <a:r>
              <a:rPr lang="en-US" dirty="0">
                <a:solidFill>
                  <a:schemeClr val="bg1"/>
                </a:solidFill>
              </a:rPr>
              <a:t>Bloodborne Pathogens (BBP Plan)</a:t>
            </a:r>
          </a:p>
          <a:p>
            <a:pPr lvl="1">
              <a:buFont typeface="+mj-lt"/>
              <a:buAutoNum type="arabicPeriod"/>
            </a:pPr>
            <a:r>
              <a:rPr lang="en-US" dirty="0">
                <a:solidFill>
                  <a:schemeClr val="bg1"/>
                </a:solidFill>
              </a:rPr>
              <a:t>Recombinant (transgenic) or synthetic DNA/RNA materials</a:t>
            </a:r>
          </a:p>
          <a:p>
            <a:pPr lvl="1">
              <a:buFont typeface="+mj-lt"/>
              <a:buAutoNum type="arabicPeriod"/>
            </a:pPr>
            <a:r>
              <a:rPr lang="en-US" dirty="0">
                <a:solidFill>
                  <a:schemeClr val="bg1"/>
                </a:solidFill>
              </a:rPr>
              <a:t>Microbes and disease-causing agents (bacteria, viruses, fungi, prions, protozoa, and parasites)</a:t>
            </a:r>
          </a:p>
          <a:p>
            <a:pPr lvl="1">
              <a:buFont typeface="+mj-lt"/>
              <a:buAutoNum type="arabicPeriod"/>
            </a:pPr>
            <a:r>
              <a:rPr lang="en-US" dirty="0">
                <a:solidFill>
                  <a:schemeClr val="bg1"/>
                </a:solidFill>
              </a:rPr>
              <a:t>Large scale propagation consisting of a volume greater than 10L or more in one vessel</a:t>
            </a:r>
          </a:p>
          <a:p>
            <a:pPr lvl="1">
              <a:buFont typeface="+mj-lt"/>
              <a:buAutoNum type="arabicPeriod"/>
            </a:pPr>
            <a:r>
              <a:rPr lang="en-US" dirty="0">
                <a:solidFill>
                  <a:schemeClr val="bg1"/>
                </a:solidFill>
              </a:rPr>
              <a:t>Human cells and cell culture, organs or tissues, or biological samples</a:t>
            </a:r>
          </a:p>
          <a:p>
            <a:pPr lvl="1">
              <a:buFont typeface="+mj-lt"/>
              <a:buAutoNum type="arabicPeriod"/>
            </a:pPr>
            <a:r>
              <a:rPr lang="en-US" dirty="0">
                <a:solidFill>
                  <a:schemeClr val="bg1"/>
                </a:solidFill>
              </a:rPr>
              <a:t>Non-human cells and cell culture, organ or tissues, or biological samples that are infectious, potentially infectious or recombinant</a:t>
            </a:r>
          </a:p>
          <a:p>
            <a:pPr lvl="1">
              <a:buFont typeface="+mj-lt"/>
              <a:buAutoNum type="arabicPeriod"/>
            </a:pPr>
            <a:r>
              <a:rPr lang="en-US" dirty="0">
                <a:solidFill>
                  <a:schemeClr val="bg1"/>
                </a:solidFill>
              </a:rPr>
              <a:t>Animals: Transgenic, exotic, and/or grown in association with pathogens and/or recombinant materials</a:t>
            </a:r>
          </a:p>
          <a:p>
            <a:pPr lvl="1">
              <a:buFont typeface="+mj-lt"/>
              <a:buAutoNum type="arabicPeriod"/>
            </a:pPr>
            <a:r>
              <a:rPr lang="en-US" dirty="0">
                <a:solidFill>
                  <a:schemeClr val="bg1"/>
                </a:solidFill>
              </a:rPr>
              <a:t>Plants: Transgenic, exotic, and/or grown in association with pathogenic or recombinant microbes and/or pathogenic or recombinant small animals (insects, etc.)</a:t>
            </a:r>
          </a:p>
          <a:p>
            <a:pPr lvl="1">
              <a:buFont typeface="+mj-lt"/>
              <a:buAutoNum type="arabicPeriod"/>
            </a:pPr>
            <a:r>
              <a:rPr lang="en-US" dirty="0">
                <a:solidFill>
                  <a:schemeClr val="bg1"/>
                </a:solidFill>
              </a:rPr>
              <a:t>Biological Toxins</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10</a:t>
            </a:fld>
            <a:endParaRPr lang="en-US" dirty="0"/>
          </a:p>
        </p:txBody>
      </p:sp>
    </p:spTree>
    <p:extLst>
      <p:ext uri="{BB962C8B-B14F-4D97-AF65-F5344CB8AC3E}">
        <p14:creationId xmlns:p14="http://schemas.microsoft.com/office/powerpoint/2010/main" val="1273460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determine need for an IBC protocol, look for details in the Scope of Work/Methods/Approach.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IBC meets only monthly to review and approve protocols, which can delay award setup. Protocols cannot be approved outside of the meeting as they can with IACUC designated review. (NIH Regulations)</a:t>
            </a:r>
          </a:p>
          <a:p>
            <a:endParaRPr lang="en-US" dirty="0"/>
          </a:p>
          <a:p>
            <a:r>
              <a:rPr lang="en-US" dirty="0"/>
              <a:t>-Organs, tissues, biological samples that could be infectious.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Bacterial: </a:t>
            </a:r>
            <a:r>
              <a:rPr lang="en-US" i="1" dirty="0">
                <a:solidFill>
                  <a:schemeClr val="bg1"/>
                </a:solidFill>
              </a:rPr>
              <a:t>E-coli, Streptococcus, </a:t>
            </a:r>
            <a:r>
              <a:rPr lang="en-US" dirty="0">
                <a:solidFill>
                  <a:schemeClr val="bg1"/>
                </a:solidFill>
              </a:rPr>
              <a:t>human or animal gut microbiota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bg1"/>
                </a:solidFill>
              </a:rPr>
              <a:t>Viral: Influenza, COVID, Zika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bg1"/>
                </a:solidFill>
              </a:rPr>
              <a:t>Fungal – </a:t>
            </a:r>
            <a:r>
              <a:rPr lang="en-US" i="1" dirty="0"/>
              <a:t>Blastomyces dermatitidis</a:t>
            </a:r>
            <a:r>
              <a:rPr lang="en-US" dirty="0"/>
              <a:t>, Airborne toxic fungus that causes blastomycosis</a:t>
            </a:r>
            <a:r>
              <a:rPr lang="en-US" b="0" dirty="0"/>
              <a:t>. Common in northern WI. </a:t>
            </a:r>
            <a:r>
              <a:rPr lang="en-US" dirty="0">
                <a:solidFill>
                  <a:schemeClr val="bg1"/>
                </a:solidFill>
              </a:rPr>
              <a:t>Ringworm, </a:t>
            </a:r>
            <a:r>
              <a:rPr lang="en-US" i="1" dirty="0">
                <a:solidFill>
                  <a:schemeClr val="bg1"/>
                </a:solidFill>
              </a:rPr>
              <a:t>Aspergillus </a:t>
            </a:r>
            <a:r>
              <a:rPr lang="en-US" i="0" dirty="0">
                <a:solidFill>
                  <a:schemeClr val="bg1"/>
                </a:solidFill>
              </a:rPr>
              <a:t>(mold), </a:t>
            </a:r>
            <a:r>
              <a:rPr lang="en-US" i="1" dirty="0">
                <a:solidFill>
                  <a:schemeClr val="bg1"/>
                </a:solidFill>
              </a:rPr>
              <a:t>Candida </a:t>
            </a:r>
            <a:r>
              <a:rPr lang="en-US" i="0" dirty="0">
                <a:solidFill>
                  <a:schemeClr val="bg1"/>
                </a:solidFill>
              </a:rPr>
              <a:t>(yeast, causes </a:t>
            </a:r>
            <a:r>
              <a:rPr lang="en-US" i="0" dirty="0" err="1">
                <a:solidFill>
                  <a:schemeClr val="bg1"/>
                </a:solidFill>
              </a:rPr>
              <a:t>trush</a:t>
            </a:r>
            <a:r>
              <a:rPr lang="en-US" i="0" dirty="0">
                <a:solidFill>
                  <a:schemeClr val="bg1"/>
                </a:solidFill>
              </a:rPr>
              <a:t>)</a:t>
            </a:r>
            <a:endParaRPr lang="en-US"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bg1"/>
                </a:solidFill>
              </a:rPr>
              <a:t>Prions – Chronic wasting disease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bg1"/>
                </a:solidFill>
              </a:rPr>
              <a:t>Parasites- </a:t>
            </a:r>
            <a:r>
              <a:rPr lang="en-US" i="1" dirty="0" err="1">
                <a:solidFill>
                  <a:schemeClr val="bg1"/>
                </a:solidFill>
              </a:rPr>
              <a:t>Cryptospordium</a:t>
            </a:r>
            <a:r>
              <a:rPr lang="en-US" i="1" dirty="0">
                <a:solidFill>
                  <a:schemeClr val="bg1"/>
                </a:solidFill>
              </a:rPr>
              <a:t> </a:t>
            </a:r>
            <a:r>
              <a:rPr lang="en-US" i="1" dirty="0" err="1">
                <a:solidFill>
                  <a:schemeClr val="bg1"/>
                </a:solidFill>
              </a:rPr>
              <a:t>spp</a:t>
            </a:r>
            <a:r>
              <a:rPr lang="en-US" i="1" dirty="0">
                <a:solidFill>
                  <a:schemeClr val="bg1"/>
                </a:solidFill>
              </a:rPr>
              <a:t>, Giardia </a:t>
            </a:r>
            <a:r>
              <a:rPr lang="en-US" i="0" dirty="0">
                <a:solidFill>
                  <a:schemeClr val="bg1"/>
                </a:solidFill>
              </a:rPr>
              <a:t>(food/waterborne)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Biological toxins: </a:t>
            </a:r>
            <a:r>
              <a:rPr lang="en-US" dirty="0">
                <a:solidFill>
                  <a:schemeClr val="bg1"/>
                </a:solidFill>
              </a:rPr>
              <a:t>Poisonous substances produced by certain microorganisms, animals, and plants</a:t>
            </a:r>
          </a:p>
          <a:p>
            <a:r>
              <a:rPr lang="en-US" dirty="0"/>
              <a:t>- Botulinum Toxin (Botox) neurotoxin from </a:t>
            </a:r>
            <a:r>
              <a:rPr lang="en-US" i="1" dirty="0"/>
              <a:t>Clostridium botulinum</a:t>
            </a:r>
            <a:r>
              <a:rPr lang="en-US" dirty="0"/>
              <a:t>, Diphtheria (</a:t>
            </a:r>
            <a:r>
              <a:rPr lang="en-US" i="1" dirty="0"/>
              <a:t>Corynebacterium </a:t>
            </a:r>
            <a:r>
              <a:rPr lang="en-US" i="1" dirty="0" err="1"/>
              <a:t>diptheriae</a:t>
            </a:r>
            <a:r>
              <a:rPr lang="en-US" dirty="0"/>
              <a:t>) and Pertussis (produced by </a:t>
            </a:r>
            <a:r>
              <a:rPr lang="en-US" i="1" dirty="0"/>
              <a:t>Bordetella pertussis,</a:t>
            </a:r>
            <a:r>
              <a:rPr lang="en-US" dirty="0"/>
              <a:t> whooping cough)</a:t>
            </a:r>
          </a:p>
        </p:txBody>
      </p:sp>
      <p:sp>
        <p:nvSpPr>
          <p:cNvPr id="4" name="Slide Number Placeholder 3"/>
          <p:cNvSpPr>
            <a:spLocks noGrp="1"/>
          </p:cNvSpPr>
          <p:nvPr>
            <p:ph type="sldNum" sz="quarter" idx="5"/>
          </p:nvPr>
        </p:nvSpPr>
        <p:spPr/>
        <p:txBody>
          <a:bodyPr/>
          <a:lstStyle/>
          <a:p>
            <a:fld id="{870FFAD5-C921-489C-BB96-BD885938FB32}" type="slidenum">
              <a:rPr lang="en-US" smtClean="0"/>
              <a:t>11</a:t>
            </a:fld>
            <a:endParaRPr lang="en-US" dirty="0"/>
          </a:p>
        </p:txBody>
      </p:sp>
    </p:spTree>
    <p:extLst>
      <p:ext uri="{BB962C8B-B14F-4D97-AF65-F5344CB8AC3E}">
        <p14:creationId xmlns:p14="http://schemas.microsoft.com/office/powerpoint/2010/main" val="326336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that contributes to generalizable knowledge and involves a living individual whom a researcher obtains and studies information/biospecimens through intervention/interaction or obtains and studies/generates identifiable private information or biospecimens. </a:t>
            </a:r>
          </a:p>
        </p:txBody>
      </p:sp>
      <p:sp>
        <p:nvSpPr>
          <p:cNvPr id="4" name="Slide Number Placeholder 3"/>
          <p:cNvSpPr>
            <a:spLocks noGrp="1"/>
          </p:cNvSpPr>
          <p:nvPr>
            <p:ph type="sldNum" sz="quarter" idx="5"/>
          </p:nvPr>
        </p:nvSpPr>
        <p:spPr/>
        <p:txBody>
          <a:bodyPr/>
          <a:lstStyle/>
          <a:p>
            <a:fld id="{870FFAD5-C921-489C-BB96-BD885938FB32}" type="slidenum">
              <a:rPr lang="en-US" smtClean="0"/>
              <a:t>12</a:t>
            </a:fld>
            <a:endParaRPr lang="en-US" dirty="0"/>
          </a:p>
        </p:txBody>
      </p:sp>
    </p:spTree>
    <p:extLst>
      <p:ext uri="{BB962C8B-B14F-4D97-AF65-F5344CB8AC3E}">
        <p14:creationId xmlns:p14="http://schemas.microsoft.com/office/powerpoint/2010/main" val="947799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-PBA - Health Sciences IRB: </a:t>
            </a:r>
            <a:r>
              <a:rPr lang="en-US" dirty="0"/>
              <a:t>Reviews research protocols </a:t>
            </a:r>
            <a:r>
              <a:rPr lang="en-US" b="1" dirty="0"/>
              <a:t>involving medical interventions </a:t>
            </a:r>
            <a:r>
              <a:rPr lang="en-US" dirty="0"/>
              <a:t>or procedures where medical expertise is required for evaluation.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More than minimal risk studies - (clinical trials, physical interventions, drug or device studies, etc.)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err="1"/>
              <a:t>nPBA</a:t>
            </a:r>
            <a:r>
              <a:rPr lang="en-US" b="1" dirty="0"/>
              <a:t> - Minimal Risk Research IRB: </a:t>
            </a:r>
            <a:r>
              <a:rPr lang="en-US" dirty="0"/>
              <a:t>Reviews research protocols that present minimal risk to subjects, including medical interventions or procedures requiring medical expertise or knowledge of the health care setting and human participants research occurring within the </a:t>
            </a:r>
            <a:r>
              <a:rPr lang="en-US" b="1" dirty="0"/>
              <a:t>social and behavioral sciences.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Minimal risk - </a:t>
            </a:r>
            <a:r>
              <a:rPr lang="en-US" dirty="0">
                <a:solidFill>
                  <a:schemeClr val="bg1"/>
                </a:solidFill>
              </a:rPr>
              <a:t>(exempt or education research, data analysis, </a:t>
            </a:r>
            <a:r>
              <a:rPr lang="en-US" dirty="0" err="1">
                <a:solidFill>
                  <a:schemeClr val="bg1"/>
                </a:solidFill>
              </a:rPr>
              <a:t>etc</a:t>
            </a:r>
            <a:r>
              <a:rPr lang="en-US" dirty="0">
                <a:solidFill>
                  <a:schemeClr val="bg1"/>
                </a:solidFill>
              </a:rPr>
              <a:t>)</a:t>
            </a:r>
            <a:endParaRPr lang="en-US" dirty="0"/>
          </a:p>
          <a:p>
            <a:endParaRPr lang="en-US" dirty="0"/>
          </a:p>
          <a:p>
            <a:pPr lvl="1"/>
            <a:endParaRPr lang="en-US" dirty="0">
              <a:solidFill>
                <a:schemeClr val="bg1"/>
              </a:solidFill>
            </a:endParaRPr>
          </a:p>
          <a:p>
            <a:pPr lvl="0"/>
            <a:r>
              <a:rPr lang="en-US" b="1" dirty="0">
                <a:solidFill>
                  <a:schemeClr val="bg1"/>
                </a:solidFill>
              </a:rPr>
              <a:t>- </a:t>
            </a:r>
            <a:r>
              <a:rPr lang="en-US" b="1" dirty="0" err="1">
                <a:solidFill>
                  <a:schemeClr val="bg1"/>
                </a:solidFill>
              </a:rPr>
              <a:t>sIRB</a:t>
            </a:r>
            <a:r>
              <a:rPr lang="en-US" b="1" dirty="0">
                <a:solidFill>
                  <a:schemeClr val="bg1"/>
                </a:solidFill>
              </a:rPr>
              <a:t> </a:t>
            </a:r>
            <a:r>
              <a:rPr lang="en-US" dirty="0">
                <a:solidFill>
                  <a:schemeClr val="bg1"/>
                </a:solidFill>
              </a:rPr>
              <a:t>– for studies with 2 or more sites and UW serves as primary reviewing IRB</a:t>
            </a:r>
          </a:p>
          <a:p>
            <a:pPr lvl="0"/>
            <a:endParaRPr lang="en-US" dirty="0">
              <a:solidFill>
                <a:schemeClr val="bg1"/>
              </a:solidFill>
            </a:endParaRPr>
          </a:p>
          <a:p>
            <a:pPr marL="171450" lvl="0" indent="-171450">
              <a:buFontTx/>
              <a:buChar char="-"/>
            </a:pPr>
            <a:r>
              <a:rPr lang="en-US" b="1" dirty="0">
                <a:solidFill>
                  <a:schemeClr val="bg1"/>
                </a:solidFill>
              </a:rPr>
              <a:t>Ceded - </a:t>
            </a:r>
            <a:r>
              <a:rPr lang="en-US" dirty="0">
                <a:solidFill>
                  <a:schemeClr val="bg1"/>
                </a:solidFill>
              </a:rPr>
              <a:t>Used when relying on an external IRB </a:t>
            </a:r>
          </a:p>
          <a:p>
            <a:pPr marL="171450" lvl="0" indent="-171450">
              <a:buFontTx/>
              <a:buChar char="-"/>
            </a:pPr>
            <a:r>
              <a:rPr lang="en-US" dirty="0">
                <a:solidFill>
                  <a:schemeClr val="bg1"/>
                </a:solidFill>
              </a:rPr>
              <a:t>– UW IRB Approval is required even when the other institution holds their own</a:t>
            </a:r>
          </a:p>
          <a:p>
            <a:pPr marL="171450" lvl="0" indent="-171450">
              <a:buFontTx/>
              <a:buChar char="-"/>
            </a:pPr>
            <a:r>
              <a:rPr lang="en-US" dirty="0">
                <a:solidFill>
                  <a:schemeClr val="bg1"/>
                </a:solidFill>
                <a:highlight>
                  <a:srgbClr val="FFFF00"/>
                </a:highlight>
              </a:rPr>
              <a:t>Think of as 2 stage process. UW must first approve ceding review, and the reviewing IRB must then issue an approval. </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870FFAD5-C921-489C-BB96-BD885938FB32}" type="slidenum">
              <a:rPr lang="en-US" smtClean="0"/>
              <a:t>13</a:t>
            </a:fld>
            <a:endParaRPr lang="en-US" dirty="0"/>
          </a:p>
        </p:txBody>
      </p:sp>
    </p:spTree>
    <p:extLst>
      <p:ext uri="{BB962C8B-B14F-4D97-AF65-F5344CB8AC3E}">
        <p14:creationId xmlns:p14="http://schemas.microsoft.com/office/powerpoint/2010/main" val="2006545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minimal risk studies:</a:t>
            </a:r>
          </a:p>
          <a:p>
            <a:pPr marL="171450" indent="-171450">
              <a:buFont typeface="Arial" panose="020B0604020202020204" pitchFamily="34" charset="0"/>
              <a:buChar char="•"/>
            </a:pPr>
            <a:r>
              <a:rPr lang="en-US" dirty="0"/>
              <a:t>Clinical trials </a:t>
            </a:r>
          </a:p>
          <a:p>
            <a:pPr marL="171450" indent="-171450">
              <a:buFont typeface="Arial" panose="020B0604020202020204" pitchFamily="34" charset="0"/>
              <a:buChar char="•"/>
            </a:pPr>
            <a:r>
              <a:rPr lang="en-US" dirty="0"/>
              <a:t>Biomedical studies with multiple physical interventions</a:t>
            </a:r>
          </a:p>
          <a:p>
            <a:pPr marL="171450" indent="-171450">
              <a:buFont typeface="Arial" panose="020B0604020202020204" pitchFamily="34" charset="0"/>
              <a:buChar char="•"/>
            </a:pPr>
            <a:r>
              <a:rPr lang="en-US" dirty="0"/>
              <a:t>Studies requiring review by the ICTR Scientific Review Committee (UW Institute for Clinical and Translational Research)</a:t>
            </a:r>
          </a:p>
          <a:p>
            <a:pPr marL="171450" indent="-171450">
              <a:buFont typeface="Arial" panose="020B0604020202020204" pitchFamily="34" charset="0"/>
              <a:buChar char="•"/>
            </a:pPr>
            <a:r>
              <a:rPr lang="en-US" dirty="0"/>
              <a:t>Non-exempt minimal risk studies where UW-Madison will serve as the reviewing IRB for 2-3 sites (excepting UnityPoint Health-</a:t>
            </a:r>
            <a:r>
              <a:rPr lang="en-US" dirty="0" err="1"/>
              <a:t>Meriter</a:t>
            </a:r>
            <a:r>
              <a:rPr lang="en-US" dirty="0"/>
              <a:t>)</a:t>
            </a:r>
          </a:p>
          <a:p>
            <a:pPr marL="171450" indent="-171450">
              <a:buFont typeface="Arial" panose="020B0604020202020204" pitchFamily="34" charset="0"/>
              <a:buChar char="•"/>
            </a:pPr>
            <a:r>
              <a:rPr lang="en-US" dirty="0"/>
              <a:t>Studies investigating a drug or device</a:t>
            </a:r>
          </a:p>
          <a:p>
            <a:pPr marL="171450" indent="-171450">
              <a:buFont typeface="Arial" panose="020B0604020202020204" pitchFamily="34" charset="0"/>
              <a:buChar char="•"/>
            </a:pPr>
            <a:r>
              <a:rPr lang="en-US" dirty="0"/>
              <a:t>Registry and repository studies</a:t>
            </a:r>
          </a:p>
          <a:p>
            <a:endParaRPr lang="en-US" dirty="0"/>
          </a:p>
          <a:p>
            <a:endParaRPr lang="en-US" dirty="0"/>
          </a:p>
          <a:p>
            <a:r>
              <a:rPr lang="en-US" dirty="0"/>
              <a:t>Minimal Risk Research </a:t>
            </a:r>
          </a:p>
          <a:p>
            <a:pPr marL="171450" indent="-171450">
              <a:buFont typeface="Arial" panose="020B0604020202020204" pitchFamily="34" charset="0"/>
              <a:buChar char="•"/>
            </a:pPr>
            <a:r>
              <a:rPr lang="en-US" dirty="0"/>
              <a:t>Exempt research and most education, social, and behavioral research</a:t>
            </a:r>
          </a:p>
          <a:p>
            <a:pPr marL="171450" indent="-171450">
              <a:buFont typeface="Arial" panose="020B0604020202020204" pitchFamily="34" charset="0"/>
              <a:buChar char="•"/>
            </a:pPr>
            <a:r>
              <a:rPr lang="en-US" dirty="0"/>
              <a:t>Studies that qualify for expedited review or full/convened board review</a:t>
            </a:r>
          </a:p>
          <a:p>
            <a:pPr marL="171450" indent="-171450">
              <a:buFont typeface="Arial" panose="020B0604020202020204" pitchFamily="34" charset="0"/>
              <a:buChar char="•"/>
            </a:pPr>
            <a:r>
              <a:rPr lang="en-US" dirty="0"/>
              <a:t>Health care records review studies</a:t>
            </a:r>
          </a:p>
          <a:p>
            <a:pPr marL="171450" indent="-171450">
              <a:buFont typeface="Arial" panose="020B0604020202020204" pitchFamily="34" charset="0"/>
              <a:buChar char="•"/>
            </a:pPr>
            <a:r>
              <a:rPr lang="en-US" dirty="0"/>
              <a:t>Statistical Data Analysis Center (SDAC) studies</a:t>
            </a:r>
          </a:p>
          <a:p>
            <a:pPr marL="171450" indent="-171450">
              <a:buFont typeface="Arial" panose="020B0604020202020204" pitchFamily="34" charset="0"/>
              <a:buChar char="•"/>
            </a:pPr>
            <a:r>
              <a:rPr lang="en-US" dirty="0"/>
              <a:t>Protocol Development Activities (PDA)</a:t>
            </a:r>
          </a:p>
          <a:p>
            <a:pPr marL="171450" indent="-171450">
              <a:buFont typeface="Arial" panose="020B0604020202020204" pitchFamily="34" charset="0"/>
              <a:buChar char="•"/>
            </a:pPr>
            <a:r>
              <a:rPr lang="en-US" dirty="0"/>
              <a:t>Training grant, umbrella grant, or core grant</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14</a:t>
            </a:fld>
            <a:endParaRPr lang="en-US" dirty="0"/>
          </a:p>
        </p:txBody>
      </p:sp>
    </p:spTree>
    <p:extLst>
      <p:ext uri="{BB962C8B-B14F-4D97-AF65-F5344CB8AC3E}">
        <p14:creationId xmlns:p14="http://schemas.microsoft.com/office/powerpoint/2010/main" val="1775620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determine need for an IRB review, look for details in the Scope of Work/Methods/Approach.</a:t>
            </a:r>
          </a:p>
        </p:txBody>
      </p:sp>
      <p:sp>
        <p:nvSpPr>
          <p:cNvPr id="4" name="Slide Number Placeholder 3"/>
          <p:cNvSpPr>
            <a:spLocks noGrp="1"/>
          </p:cNvSpPr>
          <p:nvPr>
            <p:ph type="sldNum" sz="quarter" idx="5"/>
          </p:nvPr>
        </p:nvSpPr>
        <p:spPr/>
        <p:txBody>
          <a:bodyPr/>
          <a:lstStyle/>
          <a:p>
            <a:fld id="{870FFAD5-C921-489C-BB96-BD885938FB32}" type="slidenum">
              <a:rPr lang="en-US" smtClean="0"/>
              <a:t>15</a:t>
            </a:fld>
            <a:endParaRPr lang="en-US" dirty="0"/>
          </a:p>
        </p:txBody>
      </p:sp>
    </p:spTree>
    <p:extLst>
      <p:ext uri="{BB962C8B-B14F-4D97-AF65-F5344CB8AC3E}">
        <p14:creationId xmlns:p14="http://schemas.microsoft.com/office/powerpoint/2010/main" val="3250528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DURC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bg1"/>
                </a:solidFill>
              </a:rPr>
              <a:t>Research with agent that are r</a:t>
            </a:r>
            <a:r>
              <a:rPr lang="en-US" dirty="0"/>
              <a:t>easonably anticipated to provide knowledge, information, products, or technologies that could be directly misapplied to pose a significant threat with broad potential consequences to public health and safety, agricultural crops and other plants, animals, the environment, materiel, or national security. (highly </a:t>
            </a:r>
            <a:r>
              <a:rPr lang="en-US" dirty="0" err="1"/>
              <a:t>pathogentic</a:t>
            </a:r>
            <a:r>
              <a:rPr lang="en-US" dirty="0"/>
              <a:t> Avian flu, Ebola virus)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Requires additional DURC committee review on top of IBC review.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bg1"/>
                </a:solidFill>
              </a:rPr>
              <a:t>Contact Christina Pier </a:t>
            </a:r>
            <a:r>
              <a:rPr lang="en-US" dirty="0">
                <a:hlinkClick r:id="rId3"/>
              </a:rPr>
              <a:t>pier@wisc.edu</a:t>
            </a:r>
            <a:r>
              <a:rPr lang="en-US" dirty="0"/>
              <a:t> 608-890-4951</a:t>
            </a:r>
          </a:p>
          <a:p>
            <a:endParaRPr lang="en-US" dirty="0"/>
          </a:p>
          <a:p>
            <a:r>
              <a:rPr lang="en-US" dirty="0"/>
              <a:t>Fetal tissue used to study things like </a:t>
            </a:r>
          </a:p>
          <a:p>
            <a:pPr marL="171450" indent="-171450">
              <a:buFontTx/>
              <a:buChar char="-"/>
            </a:pPr>
            <a:r>
              <a:rPr lang="en-US" dirty="0" err="1"/>
              <a:t>Alzheeimers</a:t>
            </a:r>
            <a:r>
              <a:rPr lang="en-US" dirty="0"/>
              <a:t>, Parkinson’s, ALS</a:t>
            </a:r>
          </a:p>
          <a:p>
            <a:pPr marL="171450" indent="-171450">
              <a:buFontTx/>
              <a:buChar char="-"/>
            </a:pPr>
            <a:r>
              <a:rPr lang="en-US" dirty="0"/>
              <a:t>Cancer</a:t>
            </a:r>
          </a:p>
          <a:p>
            <a:pPr marL="171450" indent="-171450">
              <a:buFontTx/>
              <a:buChar char="-"/>
            </a:pPr>
            <a:r>
              <a:rPr lang="en-US" dirty="0"/>
              <a:t>Epilepsy</a:t>
            </a:r>
          </a:p>
          <a:p>
            <a:pPr marL="171450" indent="-171450">
              <a:buFontTx/>
              <a:buChar char="-"/>
            </a:pPr>
            <a:r>
              <a:rPr lang="en-US" dirty="0"/>
              <a:t>Birth defects</a:t>
            </a:r>
          </a:p>
          <a:p>
            <a:pPr marL="171450" indent="-171450">
              <a:buFontTx/>
              <a:buChar char="-"/>
            </a:pPr>
            <a:r>
              <a:rPr lang="en-US" dirty="0"/>
              <a:t>Heart disease and failure</a:t>
            </a:r>
          </a:p>
          <a:p>
            <a:pPr marL="171450" indent="-171450">
              <a:buFontTx/>
              <a:buChar char="-"/>
            </a:pPr>
            <a:r>
              <a:rPr lang="en-US" dirty="0"/>
              <a:t>Organ transplants</a:t>
            </a:r>
          </a:p>
          <a:p>
            <a:pPr marL="171450" indent="-171450">
              <a:buFontTx/>
              <a:buChar char="-"/>
            </a:pPr>
            <a:r>
              <a:rPr lang="en-US" dirty="0"/>
              <a:t>Vaccines</a:t>
            </a:r>
          </a:p>
        </p:txBody>
      </p:sp>
      <p:sp>
        <p:nvSpPr>
          <p:cNvPr id="4" name="Slide Number Placeholder 3"/>
          <p:cNvSpPr>
            <a:spLocks noGrp="1"/>
          </p:cNvSpPr>
          <p:nvPr>
            <p:ph type="sldNum" sz="quarter" idx="5"/>
          </p:nvPr>
        </p:nvSpPr>
        <p:spPr/>
        <p:txBody>
          <a:bodyPr/>
          <a:lstStyle/>
          <a:p>
            <a:fld id="{870FFAD5-C921-489C-BB96-BD885938FB32}" type="slidenum">
              <a:rPr lang="en-US" smtClean="0"/>
              <a:t>17</a:t>
            </a:fld>
            <a:endParaRPr lang="en-US" dirty="0"/>
          </a:p>
        </p:txBody>
      </p:sp>
    </p:spTree>
    <p:extLst>
      <p:ext uri="{BB962C8B-B14F-4D97-AF65-F5344CB8AC3E}">
        <p14:creationId xmlns:p14="http://schemas.microsoft.com/office/powerpoint/2010/main" val="2620714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bg1"/>
                </a:solidFill>
              </a:rPr>
              <a:t>Research Professors must apply for and acquire Permanent PI status in order to obtain access to VCRGE Research Committee funding</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19</a:t>
            </a:fld>
            <a:endParaRPr lang="en-US" dirty="0"/>
          </a:p>
        </p:txBody>
      </p:sp>
    </p:spTree>
    <p:extLst>
      <p:ext uri="{BB962C8B-B14F-4D97-AF65-F5344CB8AC3E}">
        <p14:creationId xmlns:p14="http://schemas.microsoft.com/office/powerpoint/2010/main" val="155169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3 committees has their own policy. Similar with differences. </a:t>
            </a:r>
          </a:p>
        </p:txBody>
      </p:sp>
      <p:sp>
        <p:nvSpPr>
          <p:cNvPr id="4" name="Slide Number Placeholder 3"/>
          <p:cNvSpPr>
            <a:spLocks noGrp="1"/>
          </p:cNvSpPr>
          <p:nvPr>
            <p:ph type="sldNum" sz="quarter" idx="5"/>
          </p:nvPr>
        </p:nvSpPr>
        <p:spPr/>
        <p:txBody>
          <a:bodyPr/>
          <a:lstStyle/>
          <a:p>
            <a:fld id="{870FFAD5-C921-489C-BB96-BD885938FB32}" type="slidenum">
              <a:rPr lang="en-US" smtClean="0"/>
              <a:t>20</a:t>
            </a:fld>
            <a:endParaRPr lang="en-US" dirty="0"/>
          </a:p>
        </p:txBody>
      </p:sp>
    </p:spTree>
    <p:extLst>
      <p:ext uri="{BB962C8B-B14F-4D97-AF65-F5344CB8AC3E}">
        <p14:creationId xmlns:p14="http://schemas.microsoft.com/office/powerpoint/2010/main" val="1132028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ARROW protocol: Project Info will auto populate when PI searches Project ID, title, etc. in ARROW</a:t>
            </a:r>
          </a:p>
          <a:p>
            <a:pPr marL="171450" indent="-171450">
              <a:buFontTx/>
              <a:buChar char="-"/>
            </a:pPr>
            <a:r>
              <a:rPr lang="en-US" dirty="0"/>
              <a:t>If added under Other Funding, the information will not translate into the RAMP record </a:t>
            </a:r>
          </a:p>
          <a:p>
            <a:r>
              <a:rPr lang="en-US" dirty="0"/>
              <a:t>- Continuations, No Cost Extensions – as long as project remains the same, no need to add to protocol</a:t>
            </a:r>
          </a:p>
          <a:p>
            <a:r>
              <a:rPr lang="en-US" dirty="0"/>
              <a:t>- Out-MTAs, Master Agreements, DUA, CDA will not require protocols (generally) –No scope of work</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21</a:t>
            </a:fld>
            <a:endParaRPr lang="en-US" dirty="0"/>
          </a:p>
        </p:txBody>
      </p:sp>
    </p:spTree>
    <p:extLst>
      <p:ext uri="{BB962C8B-B14F-4D97-AF65-F5344CB8AC3E}">
        <p14:creationId xmlns:p14="http://schemas.microsoft.com/office/powerpoint/2010/main" val="246313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of when you hear the word compliance?</a:t>
            </a:r>
          </a:p>
        </p:txBody>
      </p:sp>
      <p:sp>
        <p:nvSpPr>
          <p:cNvPr id="4" name="Slide Number Placeholder 3"/>
          <p:cNvSpPr>
            <a:spLocks noGrp="1"/>
          </p:cNvSpPr>
          <p:nvPr>
            <p:ph type="sldNum" sz="quarter" idx="5"/>
          </p:nvPr>
        </p:nvSpPr>
        <p:spPr/>
        <p:txBody>
          <a:bodyPr/>
          <a:lstStyle/>
          <a:p>
            <a:fld id="{870FFAD5-C921-489C-BB96-BD885938FB32}" type="slidenum">
              <a:rPr lang="en-US" smtClean="0"/>
              <a:t>2</a:t>
            </a:fld>
            <a:endParaRPr lang="en-US" dirty="0"/>
          </a:p>
        </p:txBody>
      </p:sp>
    </p:spTree>
    <p:extLst>
      <p:ext uri="{BB962C8B-B14F-4D97-AF65-F5344CB8AC3E}">
        <p14:creationId xmlns:p14="http://schemas.microsoft.com/office/powerpoint/2010/main" val="1079876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Funding added in the ‘Other Funding Sources’ section of the protocol will not populate into the RAMP Compliance Review page. Funding added in the ‘Primary Funding Sources’ section will. </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22</a:t>
            </a:fld>
            <a:endParaRPr lang="en-US" dirty="0"/>
          </a:p>
        </p:txBody>
      </p:sp>
    </p:spTree>
    <p:extLst>
      <p:ext uri="{BB962C8B-B14F-4D97-AF65-F5344CB8AC3E}">
        <p14:creationId xmlns:p14="http://schemas.microsoft.com/office/powerpoint/2010/main" val="889009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Common question: </a:t>
            </a:r>
            <a:r>
              <a:rPr lang="en-US" sz="1200" dirty="0">
                <a:solidFill>
                  <a:schemeClr val="bg1"/>
                </a:solidFill>
              </a:rPr>
              <a:t>What if the protocol expires during award period?</a:t>
            </a:r>
          </a:p>
          <a:p>
            <a:r>
              <a:rPr lang="en-US" dirty="0"/>
              <a:t>- Protocol renewals are handled by the respective protocol office. Once we’ve assured the sponsor of protocol approval, it’s on the institution (committees &amp; PIs etc.) to ensure protocols remain in date. </a:t>
            </a:r>
          </a:p>
        </p:txBody>
      </p:sp>
      <p:sp>
        <p:nvSpPr>
          <p:cNvPr id="4" name="Slide Number Placeholder 3"/>
          <p:cNvSpPr>
            <a:spLocks noGrp="1"/>
          </p:cNvSpPr>
          <p:nvPr>
            <p:ph type="sldNum" sz="quarter" idx="5"/>
          </p:nvPr>
        </p:nvSpPr>
        <p:spPr/>
        <p:txBody>
          <a:bodyPr/>
          <a:lstStyle/>
          <a:p>
            <a:fld id="{870FFAD5-C921-489C-BB96-BD885938FB32}" type="slidenum">
              <a:rPr lang="en-US" smtClean="0"/>
              <a:t>23</a:t>
            </a:fld>
            <a:endParaRPr lang="en-US" dirty="0"/>
          </a:p>
        </p:txBody>
      </p:sp>
    </p:spTree>
    <p:extLst>
      <p:ext uri="{BB962C8B-B14F-4D97-AF65-F5344CB8AC3E}">
        <p14:creationId xmlns:p14="http://schemas.microsoft.com/office/powerpoint/2010/main" val="119622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protocol number, dates, and projects/funding that has been added.</a:t>
            </a:r>
          </a:p>
          <a:p>
            <a:endParaRPr lang="en-US" dirty="0"/>
          </a:p>
          <a:p>
            <a:r>
              <a:rPr lang="en-US" dirty="0"/>
              <a:t>When searching in </a:t>
            </a:r>
            <a:r>
              <a:rPr lang="en-US" dirty="0" err="1"/>
              <a:t>PLuS</a:t>
            </a:r>
            <a:r>
              <a:rPr lang="en-US" dirty="0"/>
              <a:t>, if a project has been added to the “Other Funding Sources” section of the protocol you will not be able to find it when searching by ‘Funding Details’ (MSN, FP, or AWD number). Search by PI or Protocol number instead. </a:t>
            </a:r>
          </a:p>
        </p:txBody>
      </p:sp>
      <p:sp>
        <p:nvSpPr>
          <p:cNvPr id="4" name="Slide Number Placeholder 3"/>
          <p:cNvSpPr>
            <a:spLocks noGrp="1"/>
          </p:cNvSpPr>
          <p:nvPr>
            <p:ph type="sldNum" sz="quarter" idx="5"/>
          </p:nvPr>
        </p:nvSpPr>
        <p:spPr/>
        <p:txBody>
          <a:bodyPr/>
          <a:lstStyle/>
          <a:p>
            <a:fld id="{870FFAD5-C921-489C-BB96-BD885938FB32}" type="slidenum">
              <a:rPr lang="en-US" smtClean="0"/>
              <a:t>24</a:t>
            </a:fld>
            <a:endParaRPr lang="en-US" dirty="0"/>
          </a:p>
        </p:txBody>
      </p:sp>
    </p:spTree>
    <p:extLst>
      <p:ext uri="{BB962C8B-B14F-4D97-AF65-F5344CB8AC3E}">
        <p14:creationId xmlns:p14="http://schemas.microsoft.com/office/powerpoint/2010/main" val="834312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800" dirty="0">
                <a:solidFill>
                  <a:schemeClr val="bg1"/>
                </a:solidFill>
              </a:rPr>
              <a:t>UW rules, policy, and federal regulations require we ensure research is not biased in design/conduct/reporting, and ensure protection of human subjects </a:t>
            </a:r>
            <a:r>
              <a:rPr lang="en-US" sz="2000" dirty="0">
                <a:solidFill>
                  <a:schemeClr val="bg1"/>
                </a:solidFill>
              </a:rPr>
              <a:t>by requiring disclosure and review and management of certain</a:t>
            </a:r>
            <a:r>
              <a:rPr lang="en-US" sz="2000" i="1" dirty="0">
                <a:solidFill>
                  <a:schemeClr val="bg1"/>
                </a:solidFill>
              </a:rPr>
              <a:t> outside activities.</a:t>
            </a:r>
          </a:p>
          <a:p>
            <a:pPr lvl="1"/>
            <a:endParaRPr lang="en-US" sz="2000" i="1" dirty="0">
              <a:solidFill>
                <a:schemeClr val="bg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b="1" i="0" dirty="0">
                <a:solidFill>
                  <a:schemeClr val="bg1"/>
                </a:solidFill>
              </a:rPr>
              <a:t>Financial conflict of interest (FCOI)- </a:t>
            </a:r>
            <a:r>
              <a:rPr lang="en-US" sz="2000" b="0" i="0" dirty="0">
                <a:solidFill>
                  <a:schemeClr val="bg1"/>
                </a:solidFill>
              </a:rPr>
              <a:t> a significant financial conflict of interest that could directly and significantly affect the design, conduct, or reporting of federally funded research or research involving human subjects. </a:t>
            </a:r>
            <a:endParaRPr lang="en-US" sz="2000" i="1" dirty="0">
              <a:solidFill>
                <a:schemeClr val="bg1"/>
              </a:solidFill>
            </a:endParaRPr>
          </a:p>
          <a:p>
            <a:pPr lvl="1"/>
            <a:endParaRPr lang="en-US" sz="2000" i="1" dirty="0">
              <a:solidFill>
                <a:schemeClr val="bg1"/>
              </a:solidFill>
            </a:endParaRPr>
          </a:p>
          <a:p>
            <a:pPr lvl="1"/>
            <a:r>
              <a:rPr lang="en-US" sz="2000" i="1" dirty="0">
                <a:solidFill>
                  <a:schemeClr val="bg1"/>
                </a:solidFill>
              </a:rPr>
              <a:t>Who Submits</a:t>
            </a:r>
          </a:p>
          <a:p>
            <a:pPr lvl="0">
              <a:buFont typeface="+mj-lt"/>
              <a:buAutoNum type="arabicPeriod"/>
            </a:pPr>
            <a:r>
              <a:rPr lang="en-US" sz="3200" dirty="0"/>
              <a:t>All faculty regardless of appointment.</a:t>
            </a:r>
          </a:p>
          <a:p>
            <a:pPr lvl="0">
              <a:buFont typeface="+mj-lt"/>
              <a:buAutoNum type="arabicPeriod"/>
            </a:pPr>
            <a:r>
              <a:rPr lang="en-US" sz="3200" dirty="0"/>
              <a:t>Academic staff with &gt; 50% total appointments.</a:t>
            </a:r>
          </a:p>
          <a:p>
            <a:pPr lvl="0">
              <a:buFont typeface="+mj-lt"/>
              <a:buAutoNum type="arabicPeriod"/>
            </a:pPr>
            <a:r>
              <a:rPr lang="en-US" sz="3200" dirty="0"/>
              <a:t>Anyone responsible for design, conduct, or reporting of federally funded research.</a:t>
            </a:r>
          </a:p>
          <a:p>
            <a:pPr lvl="0">
              <a:buFont typeface="+mj-lt"/>
              <a:buAutoNum type="arabicPeriod"/>
            </a:pPr>
            <a:r>
              <a:rPr lang="en-US" sz="3200" dirty="0"/>
              <a:t>Anyone involved in human subjects research, regardless of the source of funding.</a:t>
            </a:r>
          </a:p>
          <a:p>
            <a:pPr lvl="0">
              <a:buFont typeface="+mj-lt"/>
              <a:buAutoNum type="arabicPeriod"/>
            </a:pPr>
            <a:r>
              <a:rPr lang="en-US" sz="3200" dirty="0"/>
              <a:t>Collaborators, subrecipients/subcontractors on a UW-Madison research project from an institution that does not have a COI program that complies with federal regulations and meet criteria 3 and 4 above.</a:t>
            </a:r>
          </a:p>
          <a:p>
            <a:pPr lvl="0">
              <a:buFont typeface="+mj-lt"/>
              <a:buAutoNum type="arabicPeriod"/>
            </a:pPr>
            <a:r>
              <a:rPr lang="en-US" sz="3200" dirty="0"/>
              <a:t>Anyone with an active COI Management Plan.</a:t>
            </a:r>
          </a:p>
          <a:p>
            <a:pPr lvl="0">
              <a:buFont typeface="+mj-lt"/>
              <a:buAutoNum type="arabicPeriod"/>
            </a:pPr>
            <a:endParaRPr lang="en-US" sz="3200" dirty="0"/>
          </a:p>
          <a:p>
            <a:r>
              <a:rPr lang="en-US" sz="3200" dirty="0"/>
              <a:t>Associated with this is Conflict of Commitment (CoC) </a:t>
            </a:r>
          </a:p>
          <a:p>
            <a:pPr marL="171450" indent="-171450">
              <a:buFontTx/>
              <a:buChar char="-"/>
            </a:pPr>
            <a:r>
              <a:rPr lang="en-US" sz="3200" dirty="0"/>
              <a:t>Policy for managing a type of conflict of interest that may occur when outside professional activities interfere with an employees UW obligations.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3200" dirty="0">
                <a:solidFill>
                  <a:schemeClr val="bg1"/>
                </a:solidFill>
                <a:hlinkClick r:id="rId3"/>
              </a:rPr>
              <a:t>https://policy.wisc.edu/library/UW-1075</a:t>
            </a:r>
            <a:endParaRPr lang="en-US" sz="3600" dirty="0">
              <a:solidFill>
                <a:schemeClr val="bg1"/>
              </a:solidFill>
            </a:endParaRPr>
          </a:p>
          <a:p>
            <a:pPr lvl="0">
              <a:buFont typeface="+mj-lt"/>
              <a:buNone/>
            </a:pPr>
            <a:endParaRPr lang="en-US" sz="3200" dirty="0"/>
          </a:p>
          <a:p>
            <a:pPr lvl="1"/>
            <a:endParaRPr lang="en-US" sz="20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25</a:t>
            </a:fld>
            <a:endParaRPr lang="en-US" dirty="0"/>
          </a:p>
        </p:txBody>
      </p:sp>
    </p:spTree>
    <p:extLst>
      <p:ext uri="{BB962C8B-B14F-4D97-AF65-F5344CB8AC3E}">
        <p14:creationId xmlns:p14="http://schemas.microsoft.com/office/powerpoint/2010/main" val="3091862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12121"/>
                </a:solidFill>
                <a:effectLst/>
                <a:latin typeface="Times New Roman" panose="02020603050405020304" pitchFamily="18" charset="0"/>
              </a:rPr>
              <a:t>NSF - Beginning August 1, 2023, all UW–Madison principal investigators, co-investigators, faculty, key persons, postdoctoral researchers, graduate students, and undergraduate students supported by NSF funding must take the Responsible Conduct of Research (RCR) course in Canvas.  Those that complete training prior to July 31, 2023 will have satisfied their training requirement until they receive an email indicating they must re-certify their training.  </a:t>
            </a:r>
          </a:p>
          <a:p>
            <a:endParaRPr lang="en-US" sz="1800" dirty="0">
              <a:solidFill>
                <a:srgbClr val="212121"/>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Institute of Food and Agriculture (NIFA)  - UW–Madison, principal investigators, co-investigators and participants supported by a USDA NIFA award must take the "Responsible Conduct of Research" course including, but not limited to, undergraduates, graduate students, postdoctoral researchers, and sub-recipient participants.</a:t>
            </a:r>
          </a:p>
          <a:p>
            <a:endParaRPr lang="en-US" dirty="0"/>
          </a:p>
          <a:p>
            <a:r>
              <a:rPr lang="en-US" dirty="0">
                <a:hlinkClick r:id="rId3"/>
              </a:rPr>
              <a:t>USDA NIFA Capacity (142) Awards</a:t>
            </a:r>
            <a:r>
              <a:rPr lang="en-US" dirty="0">
                <a:hlinkClick r:id="rId4"/>
              </a:rPr>
              <a:t>:</a:t>
            </a:r>
            <a:r>
              <a:rPr lang="en-US" dirty="0"/>
              <a:t> All UW–Madison active principal investigators, co-investigators, undergraduate students and graduate students supported by 142 Hatch funds, must receive responsible conduct of research course in </a:t>
            </a:r>
            <a:r>
              <a:rPr lang="en-US" dirty="0">
                <a:hlinkClick r:id="rId5"/>
              </a:rPr>
              <a:t>Canvas</a:t>
            </a:r>
            <a:r>
              <a:rPr lang="en-US" dirty="0"/>
              <a:t>.</a:t>
            </a:r>
          </a:p>
          <a:p>
            <a:endParaRPr lang="en-US" dirty="0"/>
          </a:p>
          <a:p>
            <a:r>
              <a:rPr lang="en-US" dirty="0">
                <a:hlinkClick r:id="rId6"/>
              </a:rPr>
              <a:t>National Institutes of Health:</a:t>
            </a:r>
            <a:r>
              <a:rPr lang="en-US" dirty="0"/>
              <a:t> Requires a minimum of eight hours of face-to-face training every four years for trainees, fellows, participants and scholars supported by some types of D, F, K, R, T, and U awards. At UW–Madison, the plan for meeting these requirements is included in the grant application.</a:t>
            </a:r>
          </a:p>
        </p:txBody>
      </p:sp>
      <p:sp>
        <p:nvSpPr>
          <p:cNvPr id="4" name="Slide Number Placeholder 3"/>
          <p:cNvSpPr>
            <a:spLocks noGrp="1"/>
          </p:cNvSpPr>
          <p:nvPr>
            <p:ph type="sldNum" sz="quarter" idx="5"/>
          </p:nvPr>
        </p:nvSpPr>
        <p:spPr/>
        <p:txBody>
          <a:bodyPr/>
          <a:lstStyle/>
          <a:p>
            <a:fld id="{870FFAD5-C921-489C-BB96-BD885938FB32}" type="slidenum">
              <a:rPr lang="en-US" smtClean="0"/>
              <a:t>26</a:t>
            </a:fld>
            <a:endParaRPr lang="en-US" dirty="0"/>
          </a:p>
        </p:txBody>
      </p:sp>
    </p:spTree>
    <p:extLst>
      <p:ext uri="{BB962C8B-B14F-4D97-AF65-F5344CB8AC3E}">
        <p14:creationId xmlns:p14="http://schemas.microsoft.com/office/powerpoint/2010/main" val="810273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27</a:t>
            </a:fld>
            <a:endParaRPr lang="en-US" dirty="0"/>
          </a:p>
        </p:txBody>
      </p:sp>
    </p:spTree>
    <p:extLst>
      <p:ext uri="{BB962C8B-B14F-4D97-AF65-F5344CB8AC3E}">
        <p14:creationId xmlns:p14="http://schemas.microsoft.com/office/powerpoint/2010/main" val="770649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Export: </a:t>
            </a:r>
            <a:r>
              <a:rPr lang="en-US" dirty="0">
                <a:solidFill>
                  <a:srgbClr val="215D77"/>
                </a:solidFill>
                <a:latin typeface="Times New Roman"/>
                <a:cs typeface="Times New Roman"/>
              </a:rPr>
              <a:t>Sending or taking anything out of the United States in any manner. </a:t>
            </a:r>
            <a:endParaRPr lang="en-US" b="1" dirty="0"/>
          </a:p>
          <a:p>
            <a:pPr marL="742950" lvl="1" indent="-285750">
              <a:spcBef>
                <a:spcPts val="0"/>
              </a:spcBef>
              <a:spcAft>
                <a:spcPts val="1200"/>
              </a:spcAft>
              <a:buFont typeface="Wingdings" charset="2"/>
              <a:buChar char="§"/>
            </a:pPr>
            <a:r>
              <a:rPr lang="en-US" sz="1200" dirty="0">
                <a:solidFill>
                  <a:srgbClr val="215D77"/>
                </a:solidFill>
                <a:latin typeface="Times New Roman"/>
                <a:cs typeface="Times New Roman"/>
              </a:rPr>
              <a:t>Shipping – commercial shippers or hand-carry</a:t>
            </a:r>
          </a:p>
          <a:p>
            <a:pPr marL="742950" lvl="1" indent="-285750">
              <a:spcBef>
                <a:spcPts val="0"/>
              </a:spcBef>
              <a:spcAft>
                <a:spcPts val="1200"/>
              </a:spcAft>
              <a:buFont typeface="Wingdings" charset="2"/>
              <a:buChar char="§"/>
            </a:pPr>
            <a:r>
              <a:rPr lang="en-US" sz="1200" dirty="0">
                <a:solidFill>
                  <a:srgbClr val="215D77"/>
                </a:solidFill>
                <a:latin typeface="Times New Roman"/>
                <a:cs typeface="Times New Roman"/>
              </a:rPr>
              <a:t>Verbal transfer of technical data (i.e., phone, Zoom, Teams)</a:t>
            </a:r>
          </a:p>
          <a:p>
            <a:pPr marL="742950" lvl="1" indent="-285750">
              <a:spcBef>
                <a:spcPts val="0"/>
              </a:spcBef>
              <a:spcAft>
                <a:spcPts val="1200"/>
              </a:spcAft>
              <a:buFont typeface="Wingdings" charset="2"/>
              <a:buChar char="§"/>
            </a:pPr>
            <a:r>
              <a:rPr lang="en-US" sz="1200" dirty="0">
                <a:solidFill>
                  <a:srgbClr val="215D77"/>
                </a:solidFill>
                <a:latin typeface="Times New Roman"/>
                <a:cs typeface="Times New Roman"/>
              </a:rPr>
              <a:t>Electronic transfer of technical data (i.e., e-mail, fax, text, social media) </a:t>
            </a:r>
          </a:p>
          <a:p>
            <a:pPr marL="742950" marR="0" lvl="1" indent="-285750" algn="l" defTabSz="914400" rtl="0" eaLnBrk="1" fontAlgn="auto" latinLnBrk="0" hangingPunct="1">
              <a:lnSpc>
                <a:spcPct val="100000"/>
              </a:lnSpc>
              <a:spcBef>
                <a:spcPts val="0"/>
              </a:spcBef>
              <a:spcAft>
                <a:spcPts val="1200"/>
              </a:spcAft>
              <a:buClrTx/>
              <a:buSzTx/>
              <a:buFont typeface="Wingdings" charset="2"/>
              <a:buChar char="§"/>
              <a:tabLst/>
              <a:defRPr/>
            </a:pPr>
            <a:r>
              <a:rPr lang="en-US" sz="1200" dirty="0">
                <a:solidFill>
                  <a:srgbClr val="215D77"/>
                </a:solidFill>
                <a:latin typeface="Times New Roman"/>
                <a:cs typeface="Times New Roman"/>
              </a:rPr>
              <a:t>Does not include mere travel/</a:t>
            </a:r>
            <a:r>
              <a:rPr lang="en-US" sz="1200" dirty="0">
                <a:latin typeface="Arial" panose="020B0604020202020204" pitchFamily="34" charset="0"/>
                <a:cs typeface="Arial" panose="020B0604020202020204" pitchFamily="34" charset="0"/>
              </a:rPr>
              <a:t>personal knowledge of technical data</a:t>
            </a:r>
          </a:p>
          <a:p>
            <a:pPr marL="457200" marR="0" lvl="1" indent="0" algn="l" defTabSz="914400" rtl="0" eaLnBrk="1" fontAlgn="auto" latinLnBrk="0" hangingPunct="1">
              <a:lnSpc>
                <a:spcPct val="100000"/>
              </a:lnSpc>
              <a:spcBef>
                <a:spcPts val="0"/>
              </a:spcBef>
              <a:spcAft>
                <a:spcPts val="1200"/>
              </a:spcAft>
              <a:buClrTx/>
              <a:buSzTx/>
              <a:buFont typeface="Wingdings" charset="2"/>
              <a:buNone/>
              <a:tabLst/>
              <a:defRPr/>
            </a:pPr>
            <a:endParaRPr lang="en-US" sz="1200" dirty="0">
              <a:solidFill>
                <a:srgbClr val="215D77"/>
              </a:solidFill>
              <a:latin typeface="Times New Roman"/>
              <a:cs typeface="Times New Roman"/>
            </a:endParaRPr>
          </a:p>
          <a:p>
            <a:r>
              <a:rPr lang="en-US" dirty="0"/>
              <a:t>-</a:t>
            </a:r>
            <a:r>
              <a:rPr lang="en-US" b="1" dirty="0"/>
              <a:t>Deemed Export: </a:t>
            </a:r>
          </a:p>
          <a:p>
            <a:r>
              <a:rPr lang="en-US" b="1" dirty="0"/>
              <a:t>	</a:t>
            </a:r>
            <a:r>
              <a:rPr lang="en-US" b="0" dirty="0"/>
              <a:t>Transfer of technology, information, or data to a foreign person within the US. Can be verbal or visual disclosure. </a:t>
            </a:r>
            <a:endParaRPr lang="en-US" b="1" dirty="0"/>
          </a:p>
          <a:p>
            <a:endParaRPr lang="en-US" dirty="0"/>
          </a:p>
          <a:p>
            <a:r>
              <a:rPr lang="en-US" dirty="0"/>
              <a:t>- We are required to comply with U.S. Export Control laws and regulations, including the </a:t>
            </a:r>
            <a:r>
              <a:rPr lang="en-US" dirty="0">
                <a:hlinkClick r:id="rId3"/>
              </a:rPr>
              <a:t>International Traffic in Arms Regulations (ITAR)</a:t>
            </a:r>
            <a:r>
              <a:rPr lang="en-US" dirty="0"/>
              <a:t>, </a:t>
            </a:r>
            <a:r>
              <a:rPr lang="en-US" dirty="0">
                <a:hlinkClick r:id="rId4"/>
              </a:rPr>
              <a:t>Export Administration Regulations (EAR)</a:t>
            </a:r>
            <a:r>
              <a:rPr lang="en-US" dirty="0"/>
              <a:t> and </a:t>
            </a:r>
            <a:r>
              <a:rPr lang="en-US" dirty="0">
                <a:hlinkClick r:id="rId5"/>
              </a:rPr>
              <a:t>Foreign Asset Control Regulations (FACR).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-Non-compliances with these regulations can lead to severe penalties.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-Affects research we can conduct, hiring, information and items we can ship/share, and where, collaborations/sponsors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15D77"/>
              </a:solidFill>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Specially Designated Nationals List: </a:t>
            </a:r>
            <a:r>
              <a:rPr lang="en-US" sz="1200" dirty="0">
                <a:latin typeface="Arial" panose="020B0604020202020204" pitchFamily="34" charset="0"/>
                <a:cs typeface="Arial" panose="020B0604020202020204" pitchFamily="34" charset="0"/>
              </a:rPr>
              <a:t>Persons and organizations with which we cannot conduct business. (Terrorist organizations or those with security concerns)</a:t>
            </a:r>
            <a:endParaRPr lang="en-US" dirty="0"/>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29</a:t>
            </a:fld>
            <a:endParaRPr lang="en-US" dirty="0"/>
          </a:p>
        </p:txBody>
      </p:sp>
    </p:spTree>
    <p:extLst>
      <p:ext uri="{BB962C8B-B14F-4D97-AF65-F5344CB8AC3E}">
        <p14:creationId xmlns:p14="http://schemas.microsoft.com/office/powerpoint/2010/main" val="3779132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Look for anything that does or could restrict publication of the research.</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When research exemptions removed, we are subject to export control regulations.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Publication restriction: </a:t>
            </a:r>
            <a:r>
              <a:rPr lang="en-US" sz="1200" dirty="0">
                <a:latin typeface="Arial" panose="020B0604020202020204" pitchFamily="34" charset="0"/>
                <a:cs typeface="Arial" panose="020B0604020202020204" pitchFamily="34" charset="0"/>
              </a:rPr>
              <a:t>requires approval from the sponsor for any publication resulting from the research. OVCRGE waiver required to accept such projects. </a:t>
            </a:r>
          </a:p>
          <a:p>
            <a:r>
              <a:rPr lang="en-US" sz="1200" b="1" dirty="0">
                <a:latin typeface="Arial" panose="020B0604020202020204" pitchFamily="34" charset="0"/>
                <a:cs typeface="Arial" panose="020B0604020202020204" pitchFamily="34" charset="0"/>
              </a:rPr>
              <a:t>- Personnel restriction: </a:t>
            </a:r>
            <a:r>
              <a:rPr lang="en-US" sz="1200" dirty="0">
                <a:latin typeface="Arial" panose="020B0604020202020204" pitchFamily="34" charset="0"/>
                <a:cs typeface="Arial" panose="020B0604020202020204" pitchFamily="34" charset="0"/>
              </a:rPr>
              <a:t>sponsor does not allow the participation of persons from certain foreign countries.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Contact the export control office.</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30</a:t>
            </a:fld>
            <a:endParaRPr lang="en-US" dirty="0"/>
          </a:p>
        </p:txBody>
      </p:sp>
    </p:spTree>
    <p:extLst>
      <p:ext uri="{BB962C8B-B14F-4D97-AF65-F5344CB8AC3E}">
        <p14:creationId xmlns:p14="http://schemas.microsoft.com/office/powerpoint/2010/main" val="814723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DoD: Funding strings 6.1 and 6.2 (budget activities 1 and 2) are for basic and applied research, and are typically considered fundamental.  All other research would be developmental and subject to export controls. </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31</a:t>
            </a:fld>
            <a:endParaRPr lang="en-US" dirty="0"/>
          </a:p>
        </p:txBody>
      </p:sp>
    </p:spTree>
    <p:extLst>
      <p:ext uri="{BB962C8B-B14F-4D97-AF65-F5344CB8AC3E}">
        <p14:creationId xmlns:p14="http://schemas.microsoft.com/office/powerpoint/2010/main" val="2676144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We are required to comply with U.S. Export Control laws and regulations, including the </a:t>
            </a:r>
            <a:r>
              <a:rPr lang="en-US" dirty="0">
                <a:hlinkClick r:id="rId3"/>
              </a:rPr>
              <a:t>International Traffic in Arms Regulations (ITAR)</a:t>
            </a:r>
            <a:r>
              <a:rPr lang="en-US" dirty="0"/>
              <a:t>, </a:t>
            </a:r>
            <a:r>
              <a:rPr lang="en-US" dirty="0">
                <a:hlinkClick r:id="rId4"/>
              </a:rPr>
              <a:t>Export Administration Regulations (EAR)</a:t>
            </a:r>
            <a:r>
              <a:rPr lang="en-US" dirty="0"/>
              <a:t> and </a:t>
            </a:r>
            <a:r>
              <a:rPr lang="en-US" dirty="0">
                <a:hlinkClick r:id="rId5"/>
              </a:rPr>
              <a:t>Foreign Asset Control Regulations (FACR).</a:t>
            </a:r>
            <a:endParaRPr lang="en-US" dirty="0"/>
          </a:p>
          <a:p>
            <a:endParaRPr lang="en-US" dirty="0"/>
          </a:p>
          <a:p>
            <a:pPr marL="171450" indent="-171450">
              <a:buFontTx/>
              <a:buChar char="-"/>
            </a:pPr>
            <a:r>
              <a:rPr lang="en-US" dirty="0"/>
              <a:t>controlled items (examples include lasers, thermal imaging cameras, select agents, space qualified equipment and encryption.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bg1"/>
                </a:solidFill>
              </a:rPr>
              <a:t>Grant or other contracts with an export control clause, publication restriction or personnel restriction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32</a:t>
            </a:fld>
            <a:endParaRPr lang="en-US" dirty="0"/>
          </a:p>
        </p:txBody>
      </p:sp>
    </p:spTree>
    <p:extLst>
      <p:ext uri="{BB962C8B-B14F-4D97-AF65-F5344CB8AC3E}">
        <p14:creationId xmlns:p14="http://schemas.microsoft.com/office/powerpoint/2010/main" val="531992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3</a:t>
            </a:fld>
            <a:endParaRPr lang="en-US" dirty="0"/>
          </a:p>
        </p:txBody>
      </p:sp>
    </p:spTree>
    <p:extLst>
      <p:ext uri="{BB962C8B-B14F-4D97-AF65-F5344CB8AC3E}">
        <p14:creationId xmlns:p14="http://schemas.microsoft.com/office/powerpoint/2010/main" val="604770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Question #9 is in the system primarily to ensure that UW–Madison complies with Export Control and research security regulations.  It also helps us address compliance with various sponsor prior approval requirements or other terms and conditions.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33</a:t>
            </a:fld>
            <a:endParaRPr lang="en-US" dirty="0"/>
          </a:p>
        </p:txBody>
      </p:sp>
    </p:spTree>
    <p:extLst>
      <p:ext uri="{BB962C8B-B14F-4D97-AF65-F5344CB8AC3E}">
        <p14:creationId xmlns:p14="http://schemas.microsoft.com/office/powerpoint/2010/main" val="1652593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Bayh-Dole Act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bg1"/>
                </a:solidFill>
              </a:rPr>
              <a:t>Also called the Patent and Trademark Law Amendments Act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bg1"/>
                </a:solidFill>
              </a:rPr>
              <a:t>Deals with intellectual property arising from federally funded research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bg1"/>
                </a:solidFill>
              </a:rPr>
              <a:t>Allows universities/businesses to pursue ownership of inventions (rather than assigning to government)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bg1"/>
                </a:solidFill>
              </a:rPr>
              <a:t>All employees and graduate students are required to sign an agreement to comply or UW may not own the </a:t>
            </a:r>
            <a:r>
              <a:rPr lang="en-US" dirty="0" err="1">
                <a:solidFill>
                  <a:schemeClr val="bg1"/>
                </a:solidFill>
              </a:rPr>
              <a:t>inventiions</a:t>
            </a:r>
            <a:r>
              <a:rPr lang="en-US" dirty="0">
                <a:solidFill>
                  <a:schemeClr val="bg1"/>
                </a:solidFill>
              </a:rPr>
              <a:t>/patents </a:t>
            </a:r>
            <a:r>
              <a:rPr lang="en-US" dirty="0">
                <a:hlinkClick r:id="rId3"/>
              </a:rPr>
              <a:t>go.wisc.edu/</a:t>
            </a:r>
            <a:r>
              <a:rPr lang="en-US" dirty="0" err="1">
                <a:hlinkClick r:id="rId3"/>
              </a:rPr>
              <a:t>bayhdole</a:t>
            </a:r>
            <a:endParaRPr lang="en-US"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bg1"/>
                </a:solidFill>
              </a:rPr>
              <a:t>Applies to all funding from May 2018 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bg1"/>
                </a:solidFill>
              </a:rPr>
              <a:t>Not yet required for sponsored project setup</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Effort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 Must be reported and certified for anyone receiving salary support from a sponsored project or who expends committed effort on a sponsored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RSVO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 For autonomous vehicles: drones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 Pilot and Flight applications must be submitted in ARROW</a:t>
            </a:r>
          </a:p>
          <a:p>
            <a:endParaRPr lang="en-US" dirty="0"/>
          </a:p>
          <a:p>
            <a:r>
              <a:rPr lang="en-US" dirty="0"/>
              <a:t>DEA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 PI contacts RARC</a:t>
            </a:r>
          </a:p>
          <a:p>
            <a:endParaRPr lang="en-US" dirty="0"/>
          </a:p>
          <a:p>
            <a:r>
              <a:rPr lang="en-US" dirty="0"/>
              <a:t>Hemp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a:solidFill>
                  <a:schemeClr val="bg1"/>
                </a:solidFill>
              </a:rPr>
              <a:t>USDA Licensure Required – College Specific</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34</a:t>
            </a:fld>
            <a:endParaRPr lang="en-US" dirty="0"/>
          </a:p>
        </p:txBody>
      </p:sp>
    </p:spTree>
    <p:extLst>
      <p:ext uri="{BB962C8B-B14F-4D97-AF65-F5344CB8AC3E}">
        <p14:creationId xmlns:p14="http://schemas.microsoft.com/office/powerpoint/2010/main" val="3648629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 meetings usually occur only Monthly.  There are regulations surrounding giving members set number of days to vote etc. </a:t>
            </a:r>
          </a:p>
          <a:p>
            <a:endParaRPr lang="en-US" dirty="0"/>
          </a:p>
          <a:p>
            <a:r>
              <a:rPr lang="en-US" dirty="0"/>
              <a:t>A new OAR must be on file by April 30</a:t>
            </a:r>
            <a:r>
              <a:rPr lang="en-US" baseline="30000" dirty="0"/>
              <a:t>th</a:t>
            </a:r>
            <a:r>
              <a:rPr lang="en-US" dirty="0"/>
              <a:t> each year. </a:t>
            </a:r>
          </a:p>
          <a:p>
            <a:endParaRPr lang="en-US" dirty="0"/>
          </a:p>
          <a:p>
            <a:r>
              <a:rPr lang="en-US" dirty="0"/>
              <a:t>COI Training expires after 3 years and must be retaken.</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35</a:t>
            </a:fld>
            <a:endParaRPr lang="en-US" dirty="0"/>
          </a:p>
        </p:txBody>
      </p:sp>
    </p:spTree>
    <p:extLst>
      <p:ext uri="{BB962C8B-B14F-4D97-AF65-F5344CB8AC3E}">
        <p14:creationId xmlns:p14="http://schemas.microsoft.com/office/powerpoint/2010/main" val="972711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Your Department/Division Compliance Specialist</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36</a:t>
            </a:fld>
            <a:endParaRPr lang="en-US" dirty="0"/>
          </a:p>
        </p:txBody>
      </p:sp>
    </p:spTree>
    <p:extLst>
      <p:ext uri="{BB962C8B-B14F-4D97-AF65-F5344CB8AC3E}">
        <p14:creationId xmlns:p14="http://schemas.microsoft.com/office/powerpoint/2010/main" val="3497145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37</a:t>
            </a:fld>
            <a:endParaRPr lang="en-US" dirty="0"/>
          </a:p>
        </p:txBody>
      </p:sp>
    </p:spTree>
    <p:extLst>
      <p:ext uri="{BB962C8B-B14F-4D97-AF65-F5344CB8AC3E}">
        <p14:creationId xmlns:p14="http://schemas.microsoft.com/office/powerpoint/2010/main" val="1485341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38</a:t>
            </a:fld>
            <a:endParaRPr lang="en-US" dirty="0"/>
          </a:p>
        </p:txBody>
      </p:sp>
    </p:spTree>
    <p:extLst>
      <p:ext uri="{BB962C8B-B14F-4D97-AF65-F5344CB8AC3E}">
        <p14:creationId xmlns:p14="http://schemas.microsoft.com/office/powerpoint/2010/main" val="334150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online protocol management systems that looks and works similarly to RAMP. </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4</a:t>
            </a:fld>
            <a:endParaRPr lang="en-US" dirty="0"/>
          </a:p>
        </p:txBody>
      </p:sp>
    </p:spTree>
    <p:extLst>
      <p:ext uri="{BB962C8B-B14F-4D97-AF65-F5344CB8AC3E}">
        <p14:creationId xmlns:p14="http://schemas.microsoft.com/office/powerpoint/2010/main" val="267659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NOTE: Research Animal Resources &amp; Compliance (RARC) is separate from IACUC</a:t>
            </a:r>
          </a:p>
          <a:p>
            <a:pPr>
              <a:defRPr/>
            </a:pPr>
            <a:r>
              <a:rPr lang="en-US" dirty="0">
                <a:solidFill>
                  <a:srgbClr val="000000"/>
                </a:solidFill>
                <a:cs typeface="+mn-lt"/>
              </a:rPr>
              <a:t>- Provides IACUC and protocol support and administration, veterinary care, oversight, training, support etc. </a:t>
            </a:r>
          </a:p>
          <a:p>
            <a:pPr>
              <a:defRPr/>
            </a:pPr>
            <a:endParaRPr lang="en-US" dirty="0"/>
          </a:p>
          <a:p>
            <a:pPr>
              <a:defRPr/>
            </a:pPr>
            <a:r>
              <a:rPr lang="en-US" dirty="0"/>
              <a:t>-Biomedical: human clinical medicine, medical trials intended as models of human (not animal) diseases </a:t>
            </a:r>
          </a:p>
          <a:p>
            <a:pPr>
              <a:defRPr/>
            </a:pPr>
            <a:r>
              <a:rPr lang="en-US" dirty="0"/>
              <a:t>-Agricultural: Improving animals’ use in production agriculture or trials intended to improve animal welfare </a:t>
            </a:r>
            <a:endParaRPr lang="en-US" dirty="0">
              <a:cs typeface="Calibri"/>
            </a:endParaRPr>
          </a:p>
          <a:p>
            <a:pPr>
              <a:defRPr/>
            </a:pPr>
            <a:r>
              <a:rPr lang="en-US" dirty="0"/>
              <a:t>-Wildlife: Direct interaction or alteration of habitat or behaviors  c </a:t>
            </a:r>
            <a:endParaRPr lang="en-US" dirty="0">
              <a:cs typeface="Calibri"/>
            </a:endParaRPr>
          </a:p>
          <a:p>
            <a:pPr>
              <a:defRPr/>
            </a:pPr>
            <a:r>
              <a:rPr lang="en-US" dirty="0"/>
              <a:t>-Outreach: Community. Example –Association of Women Breakfast on the Farm (animal educational display) </a:t>
            </a:r>
            <a:br>
              <a:rPr lang="en-US" dirty="0">
                <a:cs typeface="+mn-lt"/>
              </a:rPr>
            </a:br>
            <a:endParaRPr lang="en-US" dirty="0">
              <a:solidFill>
                <a:srgbClr val="FFFFFF"/>
              </a:solidFill>
              <a:cs typeface="Calibri"/>
            </a:endParaRPr>
          </a:p>
          <a:p>
            <a:endParaRPr lang="en-US" dirty="0">
              <a:solidFill>
                <a:srgbClr val="000000"/>
              </a:solidFill>
              <a:cs typeface="Calibri"/>
            </a:endParaRPr>
          </a:p>
        </p:txBody>
      </p:sp>
      <p:sp>
        <p:nvSpPr>
          <p:cNvPr id="4" name="Slide Number Placeholder 3"/>
          <p:cNvSpPr>
            <a:spLocks noGrp="1"/>
          </p:cNvSpPr>
          <p:nvPr>
            <p:ph type="sldNum" sz="quarter" idx="5"/>
          </p:nvPr>
        </p:nvSpPr>
        <p:spPr/>
        <p:txBody>
          <a:bodyPr/>
          <a:lstStyle/>
          <a:p>
            <a:fld id="{870FFAD5-C921-489C-BB96-BD885938FB32}" type="slidenum">
              <a:rPr lang="en-US" smtClean="0"/>
              <a:t>5</a:t>
            </a:fld>
            <a:endParaRPr lang="en-US" dirty="0"/>
          </a:p>
        </p:txBody>
      </p:sp>
    </p:spTree>
    <p:extLst>
      <p:ext uri="{BB962C8B-B14F-4D97-AF65-F5344CB8AC3E}">
        <p14:creationId xmlns:p14="http://schemas.microsoft.com/office/powerpoint/2010/main" val="81773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determine need for an IACUC protocol, look for details in the Scope of Work/Methods/Approach.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protocols are managed in ARROW - Application Review for Research Oversight at Wisconsin</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6</a:t>
            </a:fld>
            <a:endParaRPr lang="en-US" dirty="0"/>
          </a:p>
        </p:txBody>
      </p:sp>
    </p:spTree>
    <p:extLst>
      <p:ext uri="{BB962C8B-B14F-4D97-AF65-F5344CB8AC3E}">
        <p14:creationId xmlns:p14="http://schemas.microsoft.com/office/powerpoint/2010/main" val="3560263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IACUC meets only monthly.   </a:t>
            </a:r>
          </a:p>
          <a:p>
            <a:endParaRPr lang="en-US" dirty="0"/>
          </a:p>
          <a:p>
            <a:r>
              <a:rPr lang="en-US" dirty="0"/>
              <a:t>Once submitted, committee is given 2 days to vote whether protocol is eligible for designated review.  If anyone votes “no”, protocol goes to full committee. </a:t>
            </a:r>
          </a:p>
          <a:p>
            <a:r>
              <a:rPr lang="en-US" dirty="0"/>
              <a:t>Designated review can sometimes go more quickly because there is no need to wait for the monthly meeting. </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Delays in protocol approval are often due to slow response by PI to answer questions/make requested changes. </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VVC </a:t>
            </a:r>
            <a:r>
              <a:rPr lang="en-US" dirty="0"/>
              <a:t>– </a:t>
            </a:r>
            <a:r>
              <a:rPr lang="en-US" dirty="0">
                <a:solidFill>
                  <a:schemeClr val="bg1"/>
                </a:solidFill>
                <a:hlinkClick r:id="rId3"/>
              </a:rPr>
              <a:t>https://policy.wisc.edu/library/UW-4132</a:t>
            </a:r>
            <a:endParaRPr lang="en-US" dirty="0"/>
          </a:p>
          <a:p>
            <a:pPr>
              <a:buFont typeface="+mj-lt"/>
              <a:buNone/>
            </a:pPr>
            <a:r>
              <a:rPr lang="en-US" dirty="0">
                <a:effectLst/>
              </a:rPr>
              <a:t>- Anesthesia, analgesia, or sedation to referenced drugs and dosages for the species.</a:t>
            </a:r>
          </a:p>
          <a:p>
            <a:pPr>
              <a:buFont typeface="+mj-lt"/>
              <a:buNone/>
            </a:pPr>
            <a:r>
              <a:rPr lang="en-US" dirty="0">
                <a:effectLst/>
              </a:rPr>
              <a:t>- Experimental substances, including a change in test compound, dose, or route of administration as long as the change does not result in a change in study objectives or greater pain, distress, or degree of invasiveness.</a:t>
            </a:r>
          </a:p>
          <a:p>
            <a:pPr>
              <a:buFont typeface="+mj-lt"/>
              <a:buNone/>
            </a:pPr>
            <a:r>
              <a:rPr lang="en-US" dirty="0">
                <a:effectLst/>
              </a:rPr>
              <a:t>- Euthanasia to any method that is approved in the current American Veterinary Medical Association (AVMA) </a:t>
            </a:r>
            <a:r>
              <a:rPr lang="en-US" dirty="0">
                <a:effectLst/>
                <a:hlinkClick r:id="rId4" tooltip="https://www.avma.org/KB/Policies/Documents/euthanasia.pdf"/>
              </a:rPr>
              <a:t>Guidelines for the Euthanasia of Animals</a:t>
            </a:r>
            <a:r>
              <a:rPr lang="en-US" dirty="0">
                <a:effectLst/>
              </a:rPr>
              <a:t>.</a:t>
            </a:r>
          </a:p>
          <a:p>
            <a:pPr>
              <a:buFont typeface="+mj-lt"/>
              <a:buNone/>
            </a:pPr>
            <a:r>
              <a:rPr lang="en-US" dirty="0">
                <a:effectLst/>
              </a:rPr>
              <a:t>- Duration, frequency, type, or number of previously approved procedures performed on an animal as long as the change does not result in greater pain, distress, or degree of invasiveness. For some procedures, different variations of the procedure can be approved (e.g., blood-draw type).</a:t>
            </a:r>
          </a:p>
          <a:p>
            <a:pPr>
              <a:buFont typeface="+mj-lt"/>
              <a:buNone/>
            </a:pPr>
            <a:r>
              <a:rPr lang="en-US" dirty="0">
                <a:effectLst/>
              </a:rPr>
              <a:t>- Justified increase in previously approved animal numbers - policy </a:t>
            </a:r>
            <a:r>
              <a:rPr lang="en-US" dirty="0">
                <a:effectLst/>
                <a:hlinkClick r:id="rId5" tooltip="/library/UW-4131"/>
              </a:rPr>
              <a:t>UW-4131 Animal Program: Justification of Numbers</a:t>
            </a:r>
            <a:r>
              <a:rPr lang="en-US" dirty="0">
                <a:effectLst/>
              </a:rPr>
              <a:t>.</a:t>
            </a:r>
          </a:p>
          <a:p>
            <a:pPr>
              <a:buFont typeface="+mj-lt"/>
              <a:buNone/>
            </a:pPr>
            <a:r>
              <a:rPr lang="en-US" dirty="0">
                <a:effectLst/>
              </a:rPr>
              <a:t>- IACUC-approved housing or procedure space </a:t>
            </a:r>
          </a:p>
          <a:p>
            <a:pPr>
              <a:buFont typeface="+mj-lt"/>
              <a:buNone/>
            </a:pPr>
            <a:r>
              <a:rPr lang="en-US" dirty="0">
                <a:effectLst/>
              </a:rPr>
              <a:t>- Source of OR disposition of animals.</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7</a:t>
            </a:fld>
            <a:endParaRPr lang="en-US" dirty="0"/>
          </a:p>
        </p:txBody>
      </p:sp>
    </p:spTree>
    <p:extLst>
      <p:ext uri="{BB962C8B-B14F-4D97-AF65-F5344CB8AC3E}">
        <p14:creationId xmlns:p14="http://schemas.microsoft.com/office/powerpoint/2010/main" val="2141504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-At first JIT request, only the protocol number and approval date are needed, NOT date of congruence. (‘Sponsor Review’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-Request Congruence AFTER the proposal has been awarded or it’s known that it is likely to be funded.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-Sponsor requires it for the 2</a:t>
            </a:r>
            <a:r>
              <a:rPr lang="en-US" baseline="30000" dirty="0">
                <a:solidFill>
                  <a:schemeClr val="bg1"/>
                </a:solidFill>
              </a:rPr>
              <a:t>nd</a:t>
            </a:r>
            <a:r>
              <a:rPr lang="en-US" dirty="0">
                <a:solidFill>
                  <a:schemeClr val="bg1"/>
                </a:solidFill>
              </a:rPr>
              <a:t> JIT request from a Grants Manager. (‘Changes Required’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	-It’s burdensome for PIs to complete congruence review for an award that doesn’t get funded, especially if they had to make protocol 	amendments.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	-Request the review in the </a:t>
            </a:r>
            <a:r>
              <a:rPr lang="en-US" b="0" i="1" dirty="0">
                <a:solidFill>
                  <a:schemeClr val="bg1"/>
                </a:solidFill>
              </a:rPr>
              <a:t>second</a:t>
            </a:r>
            <a:r>
              <a:rPr lang="en-US" dirty="0">
                <a:solidFill>
                  <a:schemeClr val="bg1"/>
                </a:solidFill>
              </a:rPr>
              <a:t> JIT phase, or if you know the proposal is likely to be funded.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8</a:t>
            </a:fld>
            <a:endParaRPr lang="en-US" dirty="0"/>
          </a:p>
        </p:txBody>
      </p:sp>
    </p:spTree>
    <p:extLst>
      <p:ext uri="{BB962C8B-B14F-4D97-AF65-F5344CB8AC3E}">
        <p14:creationId xmlns:p14="http://schemas.microsoft.com/office/powerpoint/2010/main" val="1900525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a:solidFill>
                  <a:schemeClr val="bg1"/>
                </a:solidFill>
              </a:rPr>
              <a:t>Generally fast turnaround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a:solidFill>
                  <a:schemeClr val="bg1"/>
                </a:solidFill>
              </a:rPr>
              <a:t>Can take more time if grant and protocol are found incongruent and protocol amendments are needed</a:t>
            </a:r>
          </a:p>
          <a:p>
            <a:endParaRPr lang="en-US" dirty="0"/>
          </a:p>
          <a:p>
            <a:r>
              <a:rPr lang="en-US" dirty="0"/>
              <a:t>ARROW - Application Review for Research Oversight at Wisconsin</a:t>
            </a:r>
          </a:p>
        </p:txBody>
      </p:sp>
      <p:sp>
        <p:nvSpPr>
          <p:cNvPr id="4" name="Slide Number Placeholder 3"/>
          <p:cNvSpPr>
            <a:spLocks noGrp="1"/>
          </p:cNvSpPr>
          <p:nvPr>
            <p:ph type="sldNum" sz="quarter" idx="5"/>
          </p:nvPr>
        </p:nvSpPr>
        <p:spPr/>
        <p:txBody>
          <a:bodyPr/>
          <a:lstStyle/>
          <a:p>
            <a:fld id="{870FFAD5-C921-489C-BB96-BD885938FB32}" type="slidenum">
              <a:rPr lang="en-US" smtClean="0"/>
              <a:t>9</a:t>
            </a:fld>
            <a:endParaRPr lang="en-US" dirty="0"/>
          </a:p>
        </p:txBody>
      </p:sp>
    </p:spTree>
    <p:extLst>
      <p:ext uri="{BB962C8B-B14F-4D97-AF65-F5344CB8AC3E}">
        <p14:creationId xmlns:p14="http://schemas.microsoft.com/office/powerpoint/2010/main" val="375643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810617" y="636458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20912905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 name="Straight Connector 5"/>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9175708" y="620438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31810975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flipV="1">
            <a:off x="838200" y="1690688"/>
            <a:ext cx="10515600" cy="10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46538" y="62263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36800144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9156205" y="61769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33453527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 name="Straight Connector 4"/>
          <p:cNvCxnSpPr/>
          <p:nvPr userDrawn="1"/>
        </p:nvCxnSpPr>
        <p:spPr>
          <a:xfrm>
            <a:off x="1524000" y="350996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36849" y="62118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11871853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37668" y="6219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12422678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4" name="Straight Connector 3"/>
          <p:cNvCxnSpPr/>
          <p:nvPr userDrawn="1"/>
        </p:nvCxnSpPr>
        <p:spPr>
          <a:xfrm>
            <a:off x="831850" y="4562475"/>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9145917" y="6203423"/>
            <a:ext cx="2743438" cy="365792"/>
          </a:xfrm>
          <a:prstGeom prst="rect">
            <a:avLst/>
          </a:prstGeom>
        </p:spPr>
      </p:pic>
    </p:spTree>
    <p:extLst>
      <p:ext uri="{BB962C8B-B14F-4D97-AF65-F5344CB8AC3E}">
        <p14:creationId xmlns:p14="http://schemas.microsoft.com/office/powerpoint/2010/main" val="26417465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9168588" y="618531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964496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flipV="1">
            <a:off x="839788" y="1671638"/>
            <a:ext cx="10515600"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0"/>
          </p:nvPr>
        </p:nvSpPr>
        <p:spPr>
          <a:xfrm>
            <a:off x="9163606" y="62686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35824905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flipV="1">
            <a:off x="838200" y="1690688"/>
            <a:ext cx="10515600" cy="117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9150689" y="6231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31644777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62596" y="62247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24061137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5" name="Straight Connector 4"/>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141343" y="61905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8321819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79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567" y="5084644"/>
            <a:ext cx="3915295" cy="2365032"/>
          </a:xfrm>
          <a:prstGeom prst="rect">
            <a:avLst/>
          </a:prstGeom>
        </p:spPr>
      </p:pic>
      <p:sp>
        <p:nvSpPr>
          <p:cNvPr id="8" name="TextBox 7"/>
          <p:cNvSpPr txBox="1"/>
          <p:nvPr userDrawn="1"/>
        </p:nvSpPr>
        <p:spPr>
          <a:xfrm>
            <a:off x="838199" y="2356022"/>
            <a:ext cx="10515599"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400" dirty="0">
              <a:effectLst>
                <a:outerShdw blurRad="38100" dist="38100" dir="2700000" algn="tl">
                  <a:srgbClr val="000000">
                    <a:alpha val="43137"/>
                  </a:srgbClr>
                </a:outerShdw>
              </a:effectLst>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0" i="0" u="none" dirty="0">
                <a:effectLst>
                  <a:outerShdw blurRad="38100" dist="38100" dir="2700000" algn="tl">
                    <a:srgbClr val="000000">
                      <a:alpha val="43137"/>
                    </a:srgbClr>
                  </a:outerShdw>
                </a:effectLst>
                <a:latin typeface="Georgia" panose="02040502050405020303" pitchFamily="18" charset="0"/>
              </a:rPr>
              <a:t> TITLE HERE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effectLst>
                <a:outerShdw blurRad="38100" dist="38100" dir="2700000" algn="tl">
                  <a:srgbClr val="000000">
                    <a:alpha val="43137"/>
                  </a:srgbClr>
                </a:outerShdw>
              </a:effectLst>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effectLst/>
                <a:latin typeface="Georgia" panose="02040502050405020303" pitchFamily="18" charset="0"/>
              </a:rPr>
              <a:t>University</a:t>
            </a:r>
            <a:r>
              <a:rPr lang="en-US" sz="3600" baseline="0" dirty="0">
                <a:effectLst/>
                <a:latin typeface="Georgia" panose="02040502050405020303" pitchFamily="18" charset="0"/>
              </a:rPr>
              <a:t> of Wisconsin-Madison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aseline="0" dirty="0">
              <a:effectLst/>
              <a:latin typeface="Georgia" panose="02040502050405020303" pitchFamily="18" charset="0"/>
            </a:endParaRPr>
          </a:p>
        </p:txBody>
      </p:sp>
      <p:cxnSp>
        <p:nvCxnSpPr>
          <p:cNvPr id="10" name="Straight Connector 9"/>
          <p:cNvCxnSpPr/>
          <p:nvPr userDrawn="1"/>
        </p:nvCxnSpPr>
        <p:spPr>
          <a:xfrm flipV="1">
            <a:off x="838199" y="4035806"/>
            <a:ext cx="10515599" cy="8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8839245" y="63554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
        <p:nvSpPr>
          <p:cNvPr id="2" name="Title Placeholder 1">
            <a:extLst>
              <a:ext uri="{FF2B5EF4-FFF2-40B4-BE49-F238E27FC236}">
                <a16:creationId xmlns:a16="http://schemas.microsoft.com/office/drawing/2014/main" id="{89F663CB-8451-4B1F-B332-DB7ABE033E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25194421"/>
      </p:ext>
    </p:extLst>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400" kern="1200" baseline="0">
          <a:solidFill>
            <a:schemeClr val="tx1"/>
          </a:solidFill>
          <a:effectLst>
            <a:outerShdw blurRad="38100" dist="38100" dir="2700000" algn="tl">
              <a:srgbClr val="000000">
                <a:alpha val="43137"/>
              </a:srgbClr>
            </a:outerShdw>
          </a:effectLst>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3000"/>
                <a:satMod val="150000"/>
                <a:shade val="98000"/>
                <a:lumMod val="102000"/>
              </a:schemeClr>
            </a:gs>
            <a:gs pos="78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75052"/>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903" y="5780393"/>
            <a:ext cx="2434015" cy="1470266"/>
          </a:xfrm>
          <a:prstGeom prst="rect">
            <a:avLst/>
          </a:prstGeom>
        </p:spPr>
      </p:pic>
      <p:sp>
        <p:nvSpPr>
          <p:cNvPr id="11" name="TextBox 10"/>
          <p:cNvSpPr txBox="1"/>
          <p:nvPr userDrawn="1"/>
        </p:nvSpPr>
        <p:spPr>
          <a:xfrm>
            <a:off x="10106239" y="6546362"/>
            <a:ext cx="3741264"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University</a:t>
            </a:r>
            <a:r>
              <a:rPr lang="en-US" sz="900" baseline="0" dirty="0">
                <a:solidFill>
                  <a:schemeClr val="bg1">
                    <a:lumMod val="50000"/>
                  </a:schemeClr>
                </a:solidFill>
                <a:latin typeface="Arial" panose="020B0604020202020204" pitchFamily="34" charset="0"/>
                <a:cs typeface="Arial" panose="020B0604020202020204" pitchFamily="34" charset="0"/>
              </a:rPr>
              <a:t> of Wisconsin - </a:t>
            </a:r>
            <a:r>
              <a:rPr lang="en-US" sz="900" dirty="0">
                <a:solidFill>
                  <a:schemeClr val="bg1">
                    <a:lumMod val="50000"/>
                  </a:schemeClr>
                </a:solidFill>
                <a:latin typeface="Arial" panose="020B0604020202020204" pitchFamily="34" charset="0"/>
                <a:cs typeface="Arial" panose="020B0604020202020204" pitchFamily="34" charset="0"/>
              </a:rPr>
              <a:t>Madison</a:t>
            </a:r>
          </a:p>
        </p:txBody>
      </p:sp>
      <p:sp>
        <p:nvSpPr>
          <p:cNvPr id="6" name="Slide Number Placeholder 5"/>
          <p:cNvSpPr>
            <a:spLocks noGrp="1"/>
          </p:cNvSpPr>
          <p:nvPr>
            <p:ph type="sldNum" sz="quarter" idx="4"/>
          </p:nvPr>
        </p:nvSpPr>
        <p:spPr>
          <a:xfrm>
            <a:off x="8841785" y="618123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3327356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irb.wisc.edu/toolkit-library/worksheets/" TargetMode="External"/><Relationship Id="rId2" Type="http://schemas.openxmlformats.org/officeDocument/2006/relationships/hyperlink" Target="https://uwmadison.app.box.com/s/y3oe7jenjvzff84bf7d6rja7st81j0y2" TargetMode="External"/><Relationship Id="rId1" Type="http://schemas.openxmlformats.org/officeDocument/2006/relationships/slideLayout" Target="../slideLayouts/slideLayout3.xml"/><Relationship Id="rId4" Type="http://schemas.openxmlformats.org/officeDocument/2006/relationships/hyperlink" Target="https://uwmadison.co1.qualtrics.com/jfe/form/SV_0uBiyxHZA7ygW9L?Q_JFE=qdg%2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research.wisc.edu/compliance-policy/principal-investigator-statu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policy.wisc.edu/library/UW-4114"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policy.wisc.edu/library/UW-4063" TargetMode="External"/><Relationship Id="rId4" Type="http://schemas.openxmlformats.org/officeDocument/2006/relationships/hyperlink" Target="https://policy.wisc.edu/library/UW-6081"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canvas.wisc.edu/enroll/D9DRHR"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canvas.wisc.edu/enroll/EET6NH"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apps.research.wisc.edu/COI/Lookups/OAR"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pps.research.wisc.edu/TILT"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research.wisc.edu/integrity-and-other-requirements/export-control/"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34.xml.rels><?xml version="1.0" encoding="UTF-8" standalone="yes"?>
<Relationships xmlns="http://schemas.openxmlformats.org/package/2006/relationships"><Relationship Id="rId3" Type="http://schemas.openxmlformats.org/officeDocument/2006/relationships/hyperlink" Target="https://research.wisc.edu/bayhdole/"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mailto:Sarah.JohnsonSchlueter@wisc.edu" TargetMode="External"/><Relationship Id="rId3" Type="http://schemas.openxmlformats.org/officeDocument/2006/relationships/hyperlink" Target="mailto:iacuc@rarc.wisc.edu" TargetMode="External"/><Relationship Id="rId7" Type="http://schemas.openxmlformats.org/officeDocument/2006/relationships/hyperlink" Target="mailto:coiprogram@research.wisc.edu"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research.wisc.edu/kb-article/?id=32881" TargetMode="External"/><Relationship Id="rId5" Type="http://schemas.openxmlformats.org/officeDocument/2006/relationships/hyperlink" Target="mailto:asktheirb@wisc.edu" TargetMode="External"/><Relationship Id="rId4" Type="http://schemas.openxmlformats.org/officeDocument/2006/relationships/hyperlink" Target="mailto:andrea.ladd@wisc.edu"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policy.wisc.edu/library/UW-4001" TargetMode="External"/><Relationship Id="rId3" Type="http://schemas.openxmlformats.org/officeDocument/2006/relationships/hyperlink" Target="https://arrow.wisc.edu/" TargetMode="External"/><Relationship Id="rId7" Type="http://schemas.openxmlformats.org/officeDocument/2006/relationships/hyperlink" Target="https://research.wisc.edu/compliance-policy/outside-activities-reporting/training/"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oar.wisc.edu/" TargetMode="External"/><Relationship Id="rId5" Type="http://schemas.openxmlformats.org/officeDocument/2006/relationships/hyperlink" Target="https://irb.wisc.edu/" TargetMode="External"/><Relationship Id="rId4" Type="http://schemas.openxmlformats.org/officeDocument/2006/relationships/hyperlink" Target="https://www.rarc.wisc.edu/tools_and_guides/drugs/expired_drugs.html" TargetMode="External"/><Relationship Id="rId9" Type="http://schemas.openxmlformats.org/officeDocument/2006/relationships/hyperlink" Target="https://research.wisc.edu/integrity-and-other-requirements/export-contro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rarc.wisc.edu/protocols/request_grant_congruence.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810617" y="6364588"/>
            <a:ext cx="2743200" cy="365125"/>
          </a:xfrm>
        </p:spPr>
        <p:txBody>
          <a:bodyPr/>
          <a:lstStyle/>
          <a:p>
            <a:fld id="{6FF4E196-A010-480C-A078-61D4EF757EA8}" type="slidenum">
              <a:rPr lang="en-US" smtClean="0"/>
              <a:pPr/>
              <a:t>1</a:t>
            </a:fld>
            <a:endParaRPr lang="en-US" dirty="0"/>
          </a:p>
        </p:txBody>
      </p:sp>
      <p:sp>
        <p:nvSpPr>
          <p:cNvPr id="4" name="Title 1">
            <a:extLst>
              <a:ext uri="{FF2B5EF4-FFF2-40B4-BE49-F238E27FC236}">
                <a16:creationId xmlns:a16="http://schemas.microsoft.com/office/drawing/2014/main" id="{20D20F63-8C00-4846-B35B-7B5289669A39}"/>
              </a:ext>
            </a:extLst>
          </p:cNvPr>
          <p:cNvSpPr txBox="1">
            <a:spLocks/>
          </p:cNvSpPr>
          <p:nvPr/>
        </p:nvSpPr>
        <p:spPr>
          <a:xfrm>
            <a:off x="2653552" y="1357270"/>
            <a:ext cx="6884895" cy="2558799"/>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r>
              <a:rPr lang="en-US" sz="5400" b="1" dirty="0"/>
              <a:t>Compliance Basics for the Research Administrator</a:t>
            </a:r>
          </a:p>
        </p:txBody>
      </p:sp>
      <p:sp>
        <p:nvSpPr>
          <p:cNvPr id="2" name="TextBox 1">
            <a:extLst>
              <a:ext uri="{FF2B5EF4-FFF2-40B4-BE49-F238E27FC236}">
                <a16:creationId xmlns:a16="http://schemas.microsoft.com/office/drawing/2014/main" id="{B5884176-CAE6-049A-228B-14C86E80E47D}"/>
              </a:ext>
            </a:extLst>
          </p:cNvPr>
          <p:cNvSpPr txBox="1"/>
          <p:nvPr/>
        </p:nvSpPr>
        <p:spPr>
          <a:xfrm>
            <a:off x="1893346" y="5131398"/>
            <a:ext cx="9251577" cy="369332"/>
          </a:xfrm>
          <a:prstGeom prst="rect">
            <a:avLst/>
          </a:prstGeom>
          <a:noFill/>
        </p:spPr>
        <p:txBody>
          <a:bodyPr wrap="square" rtlCol="0">
            <a:spAutoFit/>
          </a:bodyPr>
          <a:lstStyle/>
          <a:p>
            <a:r>
              <a:rPr lang="en-US" dirty="0"/>
              <a:t>Sarah Johnson-Schlueter – Compliance Manager – College of Agricultural &amp; Life Sciences</a:t>
            </a:r>
          </a:p>
        </p:txBody>
      </p:sp>
    </p:spTree>
    <p:extLst>
      <p:ext uri="{BB962C8B-B14F-4D97-AF65-F5344CB8AC3E}">
        <p14:creationId xmlns:p14="http://schemas.microsoft.com/office/powerpoint/2010/main" val="3899825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6D58-EDBB-4CDB-A6E2-E1BE94CB3955}"/>
              </a:ext>
            </a:extLst>
          </p:cNvPr>
          <p:cNvSpPr>
            <a:spLocks noGrp="1"/>
          </p:cNvSpPr>
          <p:nvPr>
            <p:ph type="title"/>
          </p:nvPr>
        </p:nvSpPr>
        <p:spPr>
          <a:xfrm>
            <a:off x="462233" y="365125"/>
            <a:ext cx="11044881" cy="1325563"/>
          </a:xfrm>
        </p:spPr>
        <p:txBody>
          <a:bodyPr>
            <a:normAutofit/>
          </a:bodyPr>
          <a:lstStyle/>
          <a:p>
            <a:pPr algn="ctr"/>
            <a:r>
              <a:rPr lang="en-US" sz="4000" b="1" dirty="0">
                <a:latin typeface="Georgia" panose="02040502050405020303" pitchFamily="18" charset="0"/>
              </a:rPr>
              <a:t>Institutional Biosafety Committee (IBC)</a:t>
            </a:r>
          </a:p>
        </p:txBody>
      </p:sp>
      <p:sp>
        <p:nvSpPr>
          <p:cNvPr id="4" name="Slide Number Placeholder 3">
            <a:extLst>
              <a:ext uri="{FF2B5EF4-FFF2-40B4-BE49-F238E27FC236}">
                <a16:creationId xmlns:a16="http://schemas.microsoft.com/office/drawing/2014/main" id="{034859B2-7033-4E4A-83E5-2FE8BB7A7F5B}"/>
              </a:ext>
            </a:extLst>
          </p:cNvPr>
          <p:cNvSpPr>
            <a:spLocks noGrp="1"/>
          </p:cNvSpPr>
          <p:nvPr>
            <p:ph type="sldNum" sz="quarter" idx="4"/>
          </p:nvPr>
        </p:nvSpPr>
        <p:spPr/>
        <p:txBody>
          <a:bodyPr/>
          <a:lstStyle/>
          <a:p>
            <a:fld id="{6FF4E196-A010-480C-A078-61D4EF757EA8}" type="slidenum">
              <a:rPr lang="en-US" smtClean="0"/>
              <a:t>10</a:t>
            </a:fld>
            <a:endParaRPr lang="en-US" dirty="0"/>
          </a:p>
        </p:txBody>
      </p:sp>
      <p:pic>
        <p:nvPicPr>
          <p:cNvPr id="8" name="Content Placeholder 7" descr="Blood cells with one infected cell">
            <a:extLst>
              <a:ext uri="{FF2B5EF4-FFF2-40B4-BE49-F238E27FC236}">
                <a16:creationId xmlns:a16="http://schemas.microsoft.com/office/drawing/2014/main" id="{62F9E5EF-3A56-4F7C-89EF-B9DC6E906BE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5926" y="1946489"/>
            <a:ext cx="1895135" cy="1066070"/>
          </a:xfrm>
        </p:spPr>
      </p:pic>
      <p:pic>
        <p:nvPicPr>
          <p:cNvPr id="10" name="Picture 9" descr="Futuristic DNA helix in black background">
            <a:extLst>
              <a:ext uri="{FF2B5EF4-FFF2-40B4-BE49-F238E27FC236}">
                <a16:creationId xmlns:a16="http://schemas.microsoft.com/office/drawing/2014/main" id="{52286448-E13B-4DA2-8C4D-A9E2311606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1256" y="1826666"/>
            <a:ext cx="2356556" cy="1325563"/>
          </a:xfrm>
          <a:prstGeom prst="rect">
            <a:avLst/>
          </a:prstGeom>
        </p:spPr>
      </p:pic>
      <p:pic>
        <p:nvPicPr>
          <p:cNvPr id="12" name="Picture 11" descr="3D graphic model of virus">
            <a:extLst>
              <a:ext uri="{FF2B5EF4-FFF2-40B4-BE49-F238E27FC236}">
                <a16:creationId xmlns:a16="http://schemas.microsoft.com/office/drawing/2014/main" id="{8C3C8A72-EDA6-413C-BF53-2C1C308FA3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912" y="3801264"/>
            <a:ext cx="2379198" cy="1665439"/>
          </a:xfrm>
          <a:prstGeom prst="rect">
            <a:avLst/>
          </a:prstGeom>
        </p:spPr>
      </p:pic>
      <p:pic>
        <p:nvPicPr>
          <p:cNvPr id="16" name="Picture 15" descr="A row of samples for medical testing">
            <a:extLst>
              <a:ext uri="{FF2B5EF4-FFF2-40B4-BE49-F238E27FC236}">
                <a16:creationId xmlns:a16="http://schemas.microsoft.com/office/drawing/2014/main" id="{598DA81D-AAC8-4339-A5C8-B05B4B8470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5790" y="3760211"/>
            <a:ext cx="2270058" cy="1702544"/>
          </a:xfrm>
          <a:prstGeom prst="rect">
            <a:avLst/>
          </a:prstGeom>
        </p:spPr>
      </p:pic>
      <p:pic>
        <p:nvPicPr>
          <p:cNvPr id="18" name="Picture 17">
            <a:extLst>
              <a:ext uri="{FF2B5EF4-FFF2-40B4-BE49-F238E27FC236}">
                <a16:creationId xmlns:a16="http://schemas.microsoft.com/office/drawing/2014/main" id="{A891010F-0EFF-4E76-B9D6-19C7049E3E9E}"/>
              </a:ext>
            </a:extLst>
          </p:cNvPr>
          <p:cNvPicPr>
            <a:picLocks noChangeAspect="1"/>
          </p:cNvPicPr>
          <p:nvPr/>
        </p:nvPicPr>
        <p:blipFill>
          <a:blip r:embed="rId7"/>
          <a:stretch>
            <a:fillRect/>
          </a:stretch>
        </p:blipFill>
        <p:spPr>
          <a:xfrm>
            <a:off x="3560583" y="1868690"/>
            <a:ext cx="2267043" cy="1232286"/>
          </a:xfrm>
          <a:prstGeom prst="rect">
            <a:avLst/>
          </a:prstGeom>
        </p:spPr>
      </p:pic>
      <p:pic>
        <p:nvPicPr>
          <p:cNvPr id="20" name="Picture 19" descr="A picture containing plant, tree, maple&#10;&#10;Description automatically generated">
            <a:extLst>
              <a:ext uri="{FF2B5EF4-FFF2-40B4-BE49-F238E27FC236}">
                <a16:creationId xmlns:a16="http://schemas.microsoft.com/office/drawing/2014/main" id="{A12D208F-E1F6-4EF8-BE23-D62A6D4328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0629" y="3651282"/>
            <a:ext cx="2321348" cy="1741011"/>
          </a:xfrm>
          <a:prstGeom prst="rect">
            <a:avLst/>
          </a:prstGeom>
        </p:spPr>
      </p:pic>
      <p:pic>
        <p:nvPicPr>
          <p:cNvPr id="22" name="Picture 21" descr="Logo&#10;&#10;Description automatically generated">
            <a:extLst>
              <a:ext uri="{FF2B5EF4-FFF2-40B4-BE49-F238E27FC236}">
                <a16:creationId xmlns:a16="http://schemas.microsoft.com/office/drawing/2014/main" id="{17DE279D-0606-425F-BA0F-D533E11401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54879" y="3811115"/>
            <a:ext cx="1765189" cy="1765189"/>
          </a:xfrm>
          <a:prstGeom prst="rect">
            <a:avLst/>
          </a:prstGeom>
        </p:spPr>
      </p:pic>
      <p:pic>
        <p:nvPicPr>
          <p:cNvPr id="23" name="Picture 22" descr="Jello desserts on petri dishes">
            <a:extLst>
              <a:ext uri="{FF2B5EF4-FFF2-40B4-BE49-F238E27FC236}">
                <a16:creationId xmlns:a16="http://schemas.microsoft.com/office/drawing/2014/main" id="{6815DDE8-D456-454B-A885-EF984D1E741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9224190" y="1866093"/>
            <a:ext cx="1864325" cy="1244815"/>
          </a:xfrm>
          <a:prstGeom prst="rect">
            <a:avLst/>
          </a:prstGeom>
        </p:spPr>
      </p:pic>
      <p:sp>
        <p:nvSpPr>
          <p:cNvPr id="25" name="TextBox 24">
            <a:extLst>
              <a:ext uri="{FF2B5EF4-FFF2-40B4-BE49-F238E27FC236}">
                <a16:creationId xmlns:a16="http://schemas.microsoft.com/office/drawing/2014/main" id="{447B0A48-11E4-49D9-8E28-659489386008}"/>
              </a:ext>
            </a:extLst>
          </p:cNvPr>
          <p:cNvSpPr txBox="1"/>
          <p:nvPr/>
        </p:nvSpPr>
        <p:spPr>
          <a:xfrm>
            <a:off x="614040" y="3195787"/>
            <a:ext cx="2318905" cy="369332"/>
          </a:xfrm>
          <a:prstGeom prst="rect">
            <a:avLst/>
          </a:prstGeom>
          <a:noFill/>
        </p:spPr>
        <p:txBody>
          <a:bodyPr wrap="none" rtlCol="0">
            <a:spAutoFit/>
          </a:bodyPr>
          <a:lstStyle/>
          <a:p>
            <a:r>
              <a:rPr lang="en-US" dirty="0"/>
              <a:t>Bloodborne</a:t>
            </a:r>
            <a:r>
              <a:rPr lang="en-US" dirty="0">
                <a:solidFill>
                  <a:schemeClr val="bg1"/>
                </a:solidFill>
              </a:rPr>
              <a:t> </a:t>
            </a:r>
            <a:r>
              <a:rPr lang="en-US" dirty="0"/>
              <a:t>Pathogens</a:t>
            </a:r>
          </a:p>
        </p:txBody>
      </p:sp>
      <p:sp>
        <p:nvSpPr>
          <p:cNvPr id="26" name="TextBox 25">
            <a:extLst>
              <a:ext uri="{FF2B5EF4-FFF2-40B4-BE49-F238E27FC236}">
                <a16:creationId xmlns:a16="http://schemas.microsoft.com/office/drawing/2014/main" id="{8EA6B0C4-BEEC-4006-8581-13E3DA6434FF}"/>
              </a:ext>
            </a:extLst>
          </p:cNvPr>
          <p:cNvSpPr txBox="1"/>
          <p:nvPr/>
        </p:nvSpPr>
        <p:spPr>
          <a:xfrm>
            <a:off x="3288441" y="3195787"/>
            <a:ext cx="2601604" cy="492443"/>
          </a:xfrm>
          <a:prstGeom prst="rect">
            <a:avLst/>
          </a:prstGeom>
          <a:noFill/>
        </p:spPr>
        <p:txBody>
          <a:bodyPr wrap="square" rtlCol="0">
            <a:spAutoFit/>
          </a:bodyPr>
          <a:lstStyle/>
          <a:p>
            <a:pPr algn="ctr"/>
            <a:r>
              <a:rPr lang="en-US" dirty="0"/>
              <a:t>Transgenic Animals</a:t>
            </a:r>
          </a:p>
          <a:p>
            <a:r>
              <a:rPr lang="en-US" sz="800" i="1" dirty="0"/>
              <a:t>Photo: International Society for Transgenic Technologies</a:t>
            </a:r>
          </a:p>
        </p:txBody>
      </p:sp>
      <p:sp>
        <p:nvSpPr>
          <p:cNvPr id="27" name="TextBox 26">
            <a:extLst>
              <a:ext uri="{FF2B5EF4-FFF2-40B4-BE49-F238E27FC236}">
                <a16:creationId xmlns:a16="http://schemas.microsoft.com/office/drawing/2014/main" id="{B3CE969F-6B6B-421D-B045-058AFF4D1975}"/>
              </a:ext>
            </a:extLst>
          </p:cNvPr>
          <p:cNvSpPr txBox="1"/>
          <p:nvPr/>
        </p:nvSpPr>
        <p:spPr>
          <a:xfrm>
            <a:off x="6301956" y="3195787"/>
            <a:ext cx="1975156" cy="369332"/>
          </a:xfrm>
          <a:prstGeom prst="rect">
            <a:avLst/>
          </a:prstGeom>
          <a:noFill/>
        </p:spPr>
        <p:txBody>
          <a:bodyPr wrap="none" rtlCol="0">
            <a:spAutoFit/>
          </a:bodyPr>
          <a:lstStyle/>
          <a:p>
            <a:r>
              <a:rPr lang="en-US" dirty="0"/>
              <a:t>Recombinant DNA</a:t>
            </a:r>
          </a:p>
        </p:txBody>
      </p:sp>
      <p:sp>
        <p:nvSpPr>
          <p:cNvPr id="28" name="TextBox 27">
            <a:extLst>
              <a:ext uri="{FF2B5EF4-FFF2-40B4-BE49-F238E27FC236}">
                <a16:creationId xmlns:a16="http://schemas.microsoft.com/office/drawing/2014/main" id="{83F11B95-8A09-44B3-ACB9-DA005103EE20}"/>
              </a:ext>
            </a:extLst>
          </p:cNvPr>
          <p:cNvSpPr txBox="1"/>
          <p:nvPr/>
        </p:nvSpPr>
        <p:spPr>
          <a:xfrm>
            <a:off x="3652980" y="5505217"/>
            <a:ext cx="1796646" cy="553998"/>
          </a:xfrm>
          <a:prstGeom prst="rect">
            <a:avLst/>
          </a:prstGeom>
          <a:noFill/>
        </p:spPr>
        <p:txBody>
          <a:bodyPr wrap="none" rtlCol="0">
            <a:spAutoFit/>
          </a:bodyPr>
          <a:lstStyle/>
          <a:p>
            <a:r>
              <a:rPr lang="en-US" dirty="0"/>
              <a:t>Transgenic Plants</a:t>
            </a:r>
          </a:p>
          <a:p>
            <a:pPr algn="ctr"/>
            <a:r>
              <a:rPr lang="en-US" sz="1200" i="1" dirty="0"/>
              <a:t>Photo Credit: WCIC</a:t>
            </a:r>
          </a:p>
        </p:txBody>
      </p:sp>
      <p:sp>
        <p:nvSpPr>
          <p:cNvPr id="29" name="TextBox 28">
            <a:extLst>
              <a:ext uri="{FF2B5EF4-FFF2-40B4-BE49-F238E27FC236}">
                <a16:creationId xmlns:a16="http://schemas.microsoft.com/office/drawing/2014/main" id="{7C1A6A02-C9A9-4135-AD78-BE7B01839E1F}"/>
              </a:ext>
            </a:extLst>
          </p:cNvPr>
          <p:cNvSpPr txBox="1"/>
          <p:nvPr/>
        </p:nvSpPr>
        <p:spPr>
          <a:xfrm>
            <a:off x="648147" y="5505217"/>
            <a:ext cx="2345963" cy="369332"/>
          </a:xfrm>
          <a:prstGeom prst="rect">
            <a:avLst/>
          </a:prstGeom>
          <a:noFill/>
        </p:spPr>
        <p:txBody>
          <a:bodyPr wrap="none" rtlCol="0">
            <a:spAutoFit/>
          </a:bodyPr>
          <a:lstStyle/>
          <a:p>
            <a:r>
              <a:rPr lang="en-US" dirty="0"/>
              <a:t>Disease-causing</a:t>
            </a:r>
            <a:r>
              <a:rPr lang="en-US" dirty="0">
                <a:solidFill>
                  <a:schemeClr val="bg1"/>
                </a:solidFill>
              </a:rPr>
              <a:t> </a:t>
            </a:r>
            <a:r>
              <a:rPr lang="en-US" dirty="0"/>
              <a:t>agents</a:t>
            </a:r>
          </a:p>
        </p:txBody>
      </p:sp>
      <p:sp>
        <p:nvSpPr>
          <p:cNvPr id="30" name="TextBox 29">
            <a:extLst>
              <a:ext uri="{FF2B5EF4-FFF2-40B4-BE49-F238E27FC236}">
                <a16:creationId xmlns:a16="http://schemas.microsoft.com/office/drawing/2014/main" id="{194D0AB9-6EC3-488A-9BCF-E2AAA8D5D633}"/>
              </a:ext>
            </a:extLst>
          </p:cNvPr>
          <p:cNvSpPr txBox="1"/>
          <p:nvPr/>
        </p:nvSpPr>
        <p:spPr>
          <a:xfrm>
            <a:off x="9382279" y="5625555"/>
            <a:ext cx="1706236" cy="646331"/>
          </a:xfrm>
          <a:prstGeom prst="rect">
            <a:avLst/>
          </a:prstGeom>
          <a:noFill/>
        </p:spPr>
        <p:txBody>
          <a:bodyPr wrap="none" rtlCol="0">
            <a:spAutoFit/>
          </a:bodyPr>
          <a:lstStyle/>
          <a:p>
            <a:r>
              <a:rPr lang="en-US" dirty="0"/>
              <a:t>Biological Toxins</a:t>
            </a:r>
          </a:p>
          <a:p>
            <a:endParaRPr lang="en-US" dirty="0"/>
          </a:p>
        </p:txBody>
      </p:sp>
      <p:sp>
        <p:nvSpPr>
          <p:cNvPr id="31" name="TextBox 30">
            <a:extLst>
              <a:ext uri="{FF2B5EF4-FFF2-40B4-BE49-F238E27FC236}">
                <a16:creationId xmlns:a16="http://schemas.microsoft.com/office/drawing/2014/main" id="{188BFD3B-AAA4-4C1F-BBE2-2B5A2BA108CE}"/>
              </a:ext>
            </a:extLst>
          </p:cNvPr>
          <p:cNvSpPr txBox="1"/>
          <p:nvPr/>
        </p:nvSpPr>
        <p:spPr>
          <a:xfrm>
            <a:off x="6553826" y="5634642"/>
            <a:ext cx="1913985" cy="369332"/>
          </a:xfrm>
          <a:prstGeom prst="rect">
            <a:avLst/>
          </a:prstGeom>
          <a:noFill/>
        </p:spPr>
        <p:txBody>
          <a:bodyPr wrap="none" rtlCol="0">
            <a:spAutoFit/>
          </a:bodyPr>
          <a:lstStyle/>
          <a:p>
            <a:r>
              <a:rPr lang="en-US" dirty="0"/>
              <a:t>Biological Samples</a:t>
            </a:r>
          </a:p>
        </p:txBody>
      </p:sp>
      <p:sp>
        <p:nvSpPr>
          <p:cNvPr id="32" name="TextBox 31">
            <a:extLst>
              <a:ext uri="{FF2B5EF4-FFF2-40B4-BE49-F238E27FC236}">
                <a16:creationId xmlns:a16="http://schemas.microsoft.com/office/drawing/2014/main" id="{9875EA05-01B5-45E8-BC05-5061209E9C01}"/>
              </a:ext>
            </a:extLst>
          </p:cNvPr>
          <p:cNvSpPr txBox="1"/>
          <p:nvPr/>
        </p:nvSpPr>
        <p:spPr>
          <a:xfrm>
            <a:off x="9023584" y="3191174"/>
            <a:ext cx="2427781" cy="369332"/>
          </a:xfrm>
          <a:prstGeom prst="rect">
            <a:avLst/>
          </a:prstGeom>
          <a:noFill/>
        </p:spPr>
        <p:txBody>
          <a:bodyPr wrap="none" rtlCol="0">
            <a:spAutoFit/>
          </a:bodyPr>
          <a:lstStyle/>
          <a:p>
            <a:r>
              <a:rPr lang="en-US" dirty="0"/>
              <a:t>Large-scale</a:t>
            </a:r>
            <a:r>
              <a:rPr lang="en-US" dirty="0">
                <a:solidFill>
                  <a:schemeClr val="bg1"/>
                </a:solidFill>
              </a:rPr>
              <a:t> </a:t>
            </a:r>
            <a:r>
              <a:rPr lang="en-US" dirty="0"/>
              <a:t>Propagation</a:t>
            </a:r>
          </a:p>
        </p:txBody>
      </p:sp>
      <p:sp>
        <p:nvSpPr>
          <p:cNvPr id="33" name="TextBox 32">
            <a:extLst>
              <a:ext uri="{FF2B5EF4-FFF2-40B4-BE49-F238E27FC236}">
                <a16:creationId xmlns:a16="http://schemas.microsoft.com/office/drawing/2014/main" id="{DBC762F0-1F17-403A-BE70-B257B87AE71A}"/>
              </a:ext>
            </a:extLst>
          </p:cNvPr>
          <p:cNvSpPr txBox="1"/>
          <p:nvPr/>
        </p:nvSpPr>
        <p:spPr>
          <a:xfrm>
            <a:off x="2199503" y="6123543"/>
            <a:ext cx="7570342" cy="369332"/>
          </a:xfrm>
          <a:prstGeom prst="rect">
            <a:avLst/>
          </a:prstGeom>
          <a:noFill/>
        </p:spPr>
        <p:txBody>
          <a:bodyPr wrap="none" rtlCol="0">
            <a:spAutoFit/>
          </a:bodyPr>
          <a:lstStyle/>
          <a:p>
            <a:r>
              <a:rPr lang="en-US" i="1" dirty="0">
                <a:solidFill>
                  <a:srgbClr val="FF0000"/>
                </a:solidFill>
              </a:rPr>
              <a:t>https://ehs.wisc.edu/labs-research/biological-safety/biosafety-protocol-arrow/</a:t>
            </a:r>
          </a:p>
        </p:txBody>
      </p:sp>
    </p:spTree>
    <p:extLst>
      <p:ext uri="{BB962C8B-B14F-4D97-AF65-F5344CB8AC3E}">
        <p14:creationId xmlns:p14="http://schemas.microsoft.com/office/powerpoint/2010/main" val="8863019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71041-326D-44A2-87FC-BE3F34F800A1}"/>
              </a:ext>
            </a:extLst>
          </p:cNvPr>
          <p:cNvSpPr>
            <a:spLocks noGrp="1"/>
          </p:cNvSpPr>
          <p:nvPr>
            <p:ph type="title"/>
          </p:nvPr>
        </p:nvSpPr>
        <p:spPr/>
        <p:txBody>
          <a:bodyPr/>
          <a:lstStyle/>
          <a:p>
            <a:pPr algn="ctr"/>
            <a:r>
              <a:rPr lang="en-US" b="1" dirty="0">
                <a:latin typeface="Georgia" panose="02040502050405020303" pitchFamily="18" charset="0"/>
              </a:rPr>
              <a:t>IBC Protocols</a:t>
            </a:r>
          </a:p>
        </p:txBody>
      </p:sp>
      <p:sp>
        <p:nvSpPr>
          <p:cNvPr id="3" name="Content Placeholder 2">
            <a:extLst>
              <a:ext uri="{FF2B5EF4-FFF2-40B4-BE49-F238E27FC236}">
                <a16:creationId xmlns:a16="http://schemas.microsoft.com/office/drawing/2014/main" id="{968BB7CB-1DF8-E0F9-6A6A-D4C2078BC261}"/>
              </a:ext>
            </a:extLst>
          </p:cNvPr>
          <p:cNvSpPr>
            <a:spLocks noGrp="1"/>
          </p:cNvSpPr>
          <p:nvPr>
            <p:ph idx="1"/>
          </p:nvPr>
        </p:nvSpPr>
        <p:spPr/>
        <p:txBody>
          <a:bodyPr>
            <a:normAutofit lnSpcReduction="10000"/>
          </a:bodyPr>
          <a:lstStyle/>
          <a:p>
            <a:r>
              <a:rPr lang="en-US" dirty="0"/>
              <a:t>Required when using	</a:t>
            </a:r>
          </a:p>
          <a:p>
            <a:pPr lvl="1"/>
            <a:r>
              <a:rPr lang="en-US" dirty="0"/>
              <a:t>Human blood, cell lines, and other potentially infectious material</a:t>
            </a:r>
          </a:p>
          <a:p>
            <a:pPr lvl="1"/>
            <a:r>
              <a:rPr lang="en-US" dirty="0"/>
              <a:t>Gene editing of plants, animals, bacteria etc. </a:t>
            </a:r>
          </a:p>
          <a:p>
            <a:pPr lvl="2"/>
            <a:r>
              <a:rPr lang="en-US" dirty="0"/>
              <a:t>CRISPR, </a:t>
            </a:r>
            <a:r>
              <a:rPr lang="en-US" i="1" dirty="0"/>
              <a:t>Agrobacterium, Lentivirus</a:t>
            </a:r>
          </a:p>
          <a:p>
            <a:pPr lvl="1"/>
            <a:r>
              <a:rPr lang="en-US" dirty="0"/>
              <a:t>Pathogens </a:t>
            </a:r>
          </a:p>
          <a:p>
            <a:pPr lvl="2"/>
            <a:r>
              <a:rPr lang="en-US" dirty="0"/>
              <a:t>Bacterial </a:t>
            </a:r>
          </a:p>
          <a:p>
            <a:pPr lvl="2"/>
            <a:r>
              <a:rPr lang="en-US" dirty="0"/>
              <a:t>Viral </a:t>
            </a:r>
          </a:p>
          <a:p>
            <a:pPr lvl="2"/>
            <a:r>
              <a:rPr lang="en-US" dirty="0"/>
              <a:t>Fungal</a:t>
            </a:r>
          </a:p>
          <a:p>
            <a:pPr lvl="2"/>
            <a:r>
              <a:rPr lang="en-US" dirty="0"/>
              <a:t>Prions &amp; Parasites</a:t>
            </a:r>
          </a:p>
          <a:p>
            <a:pPr lvl="1"/>
            <a:r>
              <a:rPr lang="en-US" dirty="0"/>
              <a:t>Biological Toxins</a:t>
            </a:r>
          </a:p>
          <a:p>
            <a:r>
              <a:rPr lang="en-US" dirty="0"/>
              <a:t>Reviewed by 2 committee members &amp; a biosafety specialist</a:t>
            </a:r>
          </a:p>
          <a:p>
            <a:pPr lvl="1"/>
            <a:r>
              <a:rPr lang="en-US" dirty="0"/>
              <a:t>Then goes to full committee for a vote at the monthly meeting</a:t>
            </a:r>
          </a:p>
          <a:p>
            <a:endParaRPr lang="en-US" dirty="0"/>
          </a:p>
        </p:txBody>
      </p:sp>
      <p:sp>
        <p:nvSpPr>
          <p:cNvPr id="4" name="Slide Number Placeholder 3">
            <a:extLst>
              <a:ext uri="{FF2B5EF4-FFF2-40B4-BE49-F238E27FC236}">
                <a16:creationId xmlns:a16="http://schemas.microsoft.com/office/drawing/2014/main" id="{F08A08AA-E81E-B1C6-43DA-A0F21AE04B28}"/>
              </a:ext>
            </a:extLst>
          </p:cNvPr>
          <p:cNvSpPr>
            <a:spLocks noGrp="1"/>
          </p:cNvSpPr>
          <p:nvPr>
            <p:ph type="sldNum" sz="quarter" idx="4"/>
          </p:nvPr>
        </p:nvSpPr>
        <p:spPr/>
        <p:txBody>
          <a:bodyPr/>
          <a:lstStyle/>
          <a:p>
            <a:fld id="{6FF4E196-A010-480C-A078-61D4EF757EA8}" type="slidenum">
              <a:rPr lang="en-US" smtClean="0"/>
              <a:t>11</a:t>
            </a:fld>
            <a:endParaRPr lang="en-US" dirty="0"/>
          </a:p>
        </p:txBody>
      </p:sp>
    </p:spTree>
    <p:extLst>
      <p:ext uri="{BB962C8B-B14F-4D97-AF65-F5344CB8AC3E}">
        <p14:creationId xmlns:p14="http://schemas.microsoft.com/office/powerpoint/2010/main" val="40310567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6D58-EDBB-4CDB-A6E2-E1BE94CB3955}"/>
              </a:ext>
            </a:extLst>
          </p:cNvPr>
          <p:cNvSpPr>
            <a:spLocks noGrp="1"/>
          </p:cNvSpPr>
          <p:nvPr>
            <p:ph type="title"/>
          </p:nvPr>
        </p:nvSpPr>
        <p:spPr/>
        <p:txBody>
          <a:bodyPr>
            <a:normAutofit/>
          </a:bodyPr>
          <a:lstStyle/>
          <a:p>
            <a:pPr algn="ctr"/>
            <a:r>
              <a:rPr lang="en-US" sz="4000" b="1" dirty="0">
                <a:latin typeface="Georgia" panose="02040502050405020303" pitchFamily="18" charset="0"/>
              </a:rPr>
              <a:t>Institutional Review Board (IRB)</a:t>
            </a:r>
          </a:p>
        </p:txBody>
      </p:sp>
      <p:sp>
        <p:nvSpPr>
          <p:cNvPr id="3" name="Content Placeholder 2">
            <a:extLst>
              <a:ext uri="{FF2B5EF4-FFF2-40B4-BE49-F238E27FC236}">
                <a16:creationId xmlns:a16="http://schemas.microsoft.com/office/drawing/2014/main" id="{8039A2C7-A3C3-40D6-AF7E-2EB2B5E425F9}"/>
              </a:ext>
            </a:extLst>
          </p:cNvPr>
          <p:cNvSpPr>
            <a:spLocks noGrp="1"/>
          </p:cNvSpPr>
          <p:nvPr>
            <p:ph idx="1"/>
          </p:nvPr>
        </p:nvSpPr>
        <p:spPr>
          <a:xfrm>
            <a:off x="3334871" y="1868422"/>
            <a:ext cx="8018929" cy="4252679"/>
          </a:xfrm>
        </p:spPr>
        <p:txBody>
          <a:bodyPr>
            <a:normAutofit lnSpcReduction="10000"/>
          </a:bodyPr>
          <a:lstStyle/>
          <a:p>
            <a:r>
              <a:rPr lang="en-US" sz="3200" dirty="0"/>
              <a:t>Human Subjects Research</a:t>
            </a:r>
          </a:p>
          <a:p>
            <a:pPr lvl="1"/>
            <a:r>
              <a:rPr lang="en-US" sz="2800" dirty="0">
                <a:effectLst/>
                <a:ea typeface="Times New Roman" panose="02020603050405020304" pitchFamily="18" charset="0"/>
                <a:cs typeface="Times New Roman" panose="02020603050405020304" pitchFamily="18" charset="0"/>
              </a:rPr>
              <a:t>Develops or contributes to</a:t>
            </a:r>
            <a:r>
              <a:rPr lang="en-US" sz="2800" dirty="0">
                <a:ea typeface="Times New Roman" panose="02020603050405020304" pitchFamily="18" charset="0"/>
                <a:cs typeface="Times New Roman" panose="02020603050405020304" pitchFamily="18" charset="0"/>
              </a:rPr>
              <a:t> </a:t>
            </a:r>
            <a:r>
              <a:rPr lang="en-US" sz="2800" dirty="0">
                <a:effectLst/>
                <a:ea typeface="Times New Roman" panose="02020603050405020304" pitchFamily="18" charset="0"/>
                <a:cs typeface="Times New Roman" panose="02020603050405020304" pitchFamily="18" charset="0"/>
              </a:rPr>
              <a:t>generalizable knowledge</a:t>
            </a:r>
            <a:r>
              <a:rPr lang="en-US" sz="2800" dirty="0">
                <a:ea typeface="Times New Roman" panose="02020603050405020304" pitchFamily="18" charset="0"/>
                <a:cs typeface="Times New Roman" panose="02020603050405020304" pitchFamily="18" charset="0"/>
              </a:rPr>
              <a:t> and</a:t>
            </a:r>
          </a:p>
          <a:p>
            <a:pPr lvl="1"/>
            <a:r>
              <a:rPr lang="en-US" sz="2800" dirty="0">
                <a:ea typeface="Times New Roman" panose="02020603050405020304" pitchFamily="18" charset="0"/>
                <a:cs typeface="Times New Roman" panose="02020603050405020304" pitchFamily="18" charset="0"/>
              </a:rPr>
              <a:t>Involves </a:t>
            </a:r>
            <a:r>
              <a:rPr lang="en-US" sz="2800" dirty="0">
                <a:effectLst/>
                <a:ea typeface="Times New Roman" panose="02020603050405020304" pitchFamily="18" charset="0"/>
                <a:cs typeface="Times New Roman" panose="02020603050405020304" pitchFamily="18" charset="0"/>
              </a:rPr>
              <a:t>a living individual about whom an investigator</a:t>
            </a:r>
          </a:p>
          <a:p>
            <a:pPr lvl="2"/>
            <a:r>
              <a:rPr lang="en-US" sz="2400" dirty="0">
                <a:effectLst/>
                <a:ea typeface="Times New Roman" panose="02020603050405020304" pitchFamily="18" charset="0"/>
                <a:cs typeface="Times New Roman" panose="02020603050405020304" pitchFamily="18" charset="0"/>
              </a:rPr>
              <a:t>Obtains and uses </a:t>
            </a:r>
            <a:r>
              <a:rPr lang="en-US" sz="2400" u="sng" dirty="0">
                <a:effectLst/>
                <a:ea typeface="Times New Roman" panose="02020603050405020304" pitchFamily="18" charset="0"/>
                <a:cs typeface="Times New Roman" panose="02020603050405020304" pitchFamily="18" charset="0"/>
              </a:rPr>
              <a:t>information or biospecimens</a:t>
            </a:r>
            <a:r>
              <a:rPr lang="en-US" sz="2400" dirty="0">
                <a:effectLst/>
                <a:ea typeface="Times New Roman" panose="02020603050405020304" pitchFamily="18" charset="0"/>
                <a:cs typeface="Times New Roman" panose="02020603050405020304" pitchFamily="18" charset="0"/>
              </a:rPr>
              <a:t> </a:t>
            </a:r>
            <a:r>
              <a:rPr lang="en-US" sz="2400" u="sng" dirty="0">
                <a:effectLst/>
                <a:ea typeface="Times New Roman" panose="02020603050405020304" pitchFamily="18" charset="0"/>
                <a:cs typeface="Times New Roman" panose="02020603050405020304" pitchFamily="18" charset="0"/>
              </a:rPr>
              <a:t>through intervention or interaction</a:t>
            </a:r>
            <a:r>
              <a:rPr lang="en-US" sz="2400" dirty="0">
                <a:effectLst/>
                <a:ea typeface="Times New Roman" panose="02020603050405020304" pitchFamily="18" charset="0"/>
                <a:cs typeface="Times New Roman" panose="02020603050405020304" pitchFamily="18" charset="0"/>
              </a:rPr>
              <a:t> with the individual</a:t>
            </a:r>
            <a:endParaRPr lang="en-US" sz="2400" dirty="0">
              <a:ea typeface="Times New Roman" panose="02020603050405020304" pitchFamily="18" charset="0"/>
              <a:cs typeface="Times New Roman" panose="02020603050405020304" pitchFamily="18" charset="0"/>
            </a:endParaRPr>
          </a:p>
          <a:p>
            <a:pPr lvl="2"/>
            <a:r>
              <a:rPr lang="en-US" sz="2400" dirty="0">
                <a:effectLst/>
                <a:ea typeface="Times New Roman" panose="02020603050405020304" pitchFamily="18" charset="0"/>
                <a:cs typeface="Times New Roman" panose="02020603050405020304" pitchFamily="18" charset="0"/>
              </a:rPr>
              <a:t>Obtains, uses, studies, analyzes, or generates </a:t>
            </a:r>
            <a:r>
              <a:rPr lang="en-US" sz="2400" u="sng" dirty="0">
                <a:effectLst/>
                <a:ea typeface="Times New Roman" panose="02020603050405020304" pitchFamily="18" charset="0"/>
                <a:cs typeface="Times New Roman" panose="02020603050405020304" pitchFamily="18" charset="0"/>
              </a:rPr>
              <a:t>identifiable private information or identifiable biospecimens</a:t>
            </a:r>
            <a:endParaRPr lang="en-US" sz="2400" u="sng" dirty="0"/>
          </a:p>
          <a:p>
            <a:endParaRPr lang="en-US" dirty="0">
              <a:solidFill>
                <a:schemeClr val="bg1"/>
              </a:solidFill>
            </a:endParaRPr>
          </a:p>
        </p:txBody>
      </p:sp>
      <p:sp>
        <p:nvSpPr>
          <p:cNvPr id="4" name="Slide Number Placeholder 3">
            <a:extLst>
              <a:ext uri="{FF2B5EF4-FFF2-40B4-BE49-F238E27FC236}">
                <a16:creationId xmlns:a16="http://schemas.microsoft.com/office/drawing/2014/main" id="{034859B2-7033-4E4A-83E5-2FE8BB7A7F5B}"/>
              </a:ext>
            </a:extLst>
          </p:cNvPr>
          <p:cNvSpPr>
            <a:spLocks noGrp="1"/>
          </p:cNvSpPr>
          <p:nvPr>
            <p:ph type="sldNum" sz="quarter" idx="4"/>
          </p:nvPr>
        </p:nvSpPr>
        <p:spPr/>
        <p:txBody>
          <a:bodyPr/>
          <a:lstStyle/>
          <a:p>
            <a:fld id="{6FF4E196-A010-480C-A078-61D4EF757EA8}" type="slidenum">
              <a:rPr lang="en-US" smtClean="0"/>
              <a:t>12</a:t>
            </a:fld>
            <a:endParaRPr lang="en-US" dirty="0"/>
          </a:p>
        </p:txBody>
      </p:sp>
      <p:pic>
        <p:nvPicPr>
          <p:cNvPr id="7" name="Picture 6" descr="Surgeon examining digital brain scan on monitor with patient in the background">
            <a:extLst>
              <a:ext uri="{FF2B5EF4-FFF2-40B4-BE49-F238E27FC236}">
                <a16:creationId xmlns:a16="http://schemas.microsoft.com/office/drawing/2014/main" id="{1524D219-21F9-A5D3-C174-62D9E096D0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108" y="3141318"/>
            <a:ext cx="2872164" cy="1914776"/>
          </a:xfrm>
          <a:prstGeom prst="rect">
            <a:avLst/>
          </a:prstGeom>
        </p:spPr>
      </p:pic>
    </p:spTree>
    <p:extLst>
      <p:ext uri="{BB962C8B-B14F-4D97-AF65-F5344CB8AC3E}">
        <p14:creationId xmlns:p14="http://schemas.microsoft.com/office/powerpoint/2010/main" val="3597225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6D58-EDBB-4CDB-A6E2-E1BE94CB3955}"/>
              </a:ext>
            </a:extLst>
          </p:cNvPr>
          <p:cNvSpPr>
            <a:spLocks noGrp="1"/>
          </p:cNvSpPr>
          <p:nvPr>
            <p:ph type="title"/>
          </p:nvPr>
        </p:nvSpPr>
        <p:spPr/>
        <p:txBody>
          <a:bodyPr>
            <a:normAutofit/>
          </a:bodyPr>
          <a:lstStyle/>
          <a:p>
            <a:pPr algn="ctr"/>
            <a:r>
              <a:rPr lang="en-US" sz="4000" b="1" dirty="0">
                <a:latin typeface="Georgia" panose="02040502050405020303" pitchFamily="18" charset="0"/>
              </a:rPr>
              <a:t>Institutional Review Board (IRB)</a:t>
            </a:r>
          </a:p>
        </p:txBody>
      </p:sp>
      <p:sp>
        <p:nvSpPr>
          <p:cNvPr id="3" name="Content Placeholder 2">
            <a:extLst>
              <a:ext uri="{FF2B5EF4-FFF2-40B4-BE49-F238E27FC236}">
                <a16:creationId xmlns:a16="http://schemas.microsoft.com/office/drawing/2014/main" id="{8039A2C7-A3C3-40D6-AF7E-2EB2B5E425F9}"/>
              </a:ext>
            </a:extLst>
          </p:cNvPr>
          <p:cNvSpPr>
            <a:spLocks noGrp="1"/>
          </p:cNvSpPr>
          <p:nvPr>
            <p:ph idx="1"/>
          </p:nvPr>
        </p:nvSpPr>
        <p:spPr>
          <a:xfrm>
            <a:off x="838200" y="1868422"/>
            <a:ext cx="10515600" cy="4351338"/>
          </a:xfrm>
        </p:spPr>
        <p:txBody>
          <a:bodyPr>
            <a:normAutofit/>
          </a:bodyPr>
          <a:lstStyle/>
          <a:p>
            <a:r>
              <a:rPr lang="en-US" dirty="0"/>
              <a:t>Health Sciences IRB &amp; Minimal Risk Research IRBs</a:t>
            </a:r>
          </a:p>
          <a:p>
            <a:r>
              <a:rPr lang="en-US" dirty="0"/>
              <a:t>Must review all research involving human subjects</a:t>
            </a:r>
          </a:p>
          <a:p>
            <a:r>
              <a:rPr lang="en-US" dirty="0"/>
              <a:t>Research cannot begin until a determination is reached</a:t>
            </a:r>
          </a:p>
          <a:p>
            <a:pPr lvl="1"/>
            <a:r>
              <a:rPr lang="en-US" dirty="0"/>
              <a:t>Approval, Exemption, Not Human Subjects Research, etc. </a:t>
            </a:r>
          </a:p>
          <a:p>
            <a:r>
              <a:rPr lang="en-US" dirty="0"/>
              <a:t>Application Types</a:t>
            </a:r>
          </a:p>
          <a:p>
            <a:pPr lvl="1"/>
            <a:r>
              <a:rPr lang="en-US" dirty="0"/>
              <a:t>Protocol Based (PBA)</a:t>
            </a:r>
          </a:p>
          <a:p>
            <a:pPr lvl="1"/>
            <a:r>
              <a:rPr lang="en-US" dirty="0"/>
              <a:t>Non-Protocol Based (</a:t>
            </a:r>
            <a:r>
              <a:rPr lang="en-US" dirty="0" err="1"/>
              <a:t>nPBA</a:t>
            </a:r>
            <a:r>
              <a:rPr lang="en-US" dirty="0"/>
              <a:t>)</a:t>
            </a:r>
          </a:p>
          <a:p>
            <a:pPr lvl="1"/>
            <a:r>
              <a:rPr lang="en-US" dirty="0" err="1"/>
              <a:t>sIRB</a:t>
            </a:r>
            <a:endParaRPr lang="en-US" dirty="0"/>
          </a:p>
          <a:p>
            <a:pPr lvl="1"/>
            <a:r>
              <a:rPr lang="en-US" dirty="0"/>
              <a:t>Ceded</a:t>
            </a:r>
          </a:p>
        </p:txBody>
      </p:sp>
      <p:sp>
        <p:nvSpPr>
          <p:cNvPr id="4" name="Slide Number Placeholder 3">
            <a:extLst>
              <a:ext uri="{FF2B5EF4-FFF2-40B4-BE49-F238E27FC236}">
                <a16:creationId xmlns:a16="http://schemas.microsoft.com/office/drawing/2014/main" id="{034859B2-7033-4E4A-83E5-2FE8BB7A7F5B}"/>
              </a:ext>
            </a:extLst>
          </p:cNvPr>
          <p:cNvSpPr>
            <a:spLocks noGrp="1"/>
          </p:cNvSpPr>
          <p:nvPr>
            <p:ph type="sldNum" sz="quarter" idx="4"/>
          </p:nvPr>
        </p:nvSpPr>
        <p:spPr/>
        <p:txBody>
          <a:bodyPr/>
          <a:lstStyle/>
          <a:p>
            <a:fld id="{6FF4E196-A010-480C-A078-61D4EF757EA8}" type="slidenum">
              <a:rPr lang="en-US" smtClean="0"/>
              <a:t>13</a:t>
            </a:fld>
            <a:endParaRPr lang="en-US" dirty="0"/>
          </a:p>
        </p:txBody>
      </p:sp>
      <p:pic>
        <p:nvPicPr>
          <p:cNvPr id="8" name="Picture 7" descr="Doctor writing on tablet with pen">
            <a:extLst>
              <a:ext uri="{FF2B5EF4-FFF2-40B4-BE49-F238E27FC236}">
                <a16:creationId xmlns:a16="http://schemas.microsoft.com/office/drawing/2014/main" id="{D6698580-D676-6A58-7684-07651868E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815" y="4221825"/>
            <a:ext cx="5467201" cy="2175669"/>
          </a:xfrm>
          <a:prstGeom prst="rect">
            <a:avLst/>
          </a:prstGeom>
        </p:spPr>
      </p:pic>
    </p:spTree>
    <p:extLst>
      <p:ext uri="{BB962C8B-B14F-4D97-AF65-F5344CB8AC3E}">
        <p14:creationId xmlns:p14="http://schemas.microsoft.com/office/powerpoint/2010/main" val="1314510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6D58-EDBB-4CDB-A6E2-E1BE94CB3955}"/>
              </a:ext>
            </a:extLst>
          </p:cNvPr>
          <p:cNvSpPr>
            <a:spLocks noGrp="1"/>
          </p:cNvSpPr>
          <p:nvPr>
            <p:ph type="title"/>
          </p:nvPr>
        </p:nvSpPr>
        <p:spPr/>
        <p:txBody>
          <a:bodyPr/>
          <a:lstStyle/>
          <a:p>
            <a:pPr algn="ctr"/>
            <a:r>
              <a:rPr lang="en-US" b="1" dirty="0">
                <a:latin typeface="Georgia" panose="02040502050405020303" pitchFamily="18" charset="0"/>
              </a:rPr>
              <a:t>IRB Application Types</a:t>
            </a:r>
          </a:p>
        </p:txBody>
      </p:sp>
      <p:sp>
        <p:nvSpPr>
          <p:cNvPr id="3" name="Content Placeholder 2">
            <a:extLst>
              <a:ext uri="{FF2B5EF4-FFF2-40B4-BE49-F238E27FC236}">
                <a16:creationId xmlns:a16="http://schemas.microsoft.com/office/drawing/2014/main" id="{8039A2C7-A3C3-40D6-AF7E-2EB2B5E425F9}"/>
              </a:ext>
            </a:extLst>
          </p:cNvPr>
          <p:cNvSpPr>
            <a:spLocks noGrp="1"/>
          </p:cNvSpPr>
          <p:nvPr>
            <p:ph idx="1"/>
          </p:nvPr>
        </p:nvSpPr>
        <p:spPr>
          <a:xfrm>
            <a:off x="838200" y="1868422"/>
            <a:ext cx="10515600" cy="4351338"/>
          </a:xfrm>
        </p:spPr>
        <p:txBody>
          <a:bodyPr>
            <a:normAutofit fontScale="92500" lnSpcReduction="10000"/>
          </a:bodyPr>
          <a:lstStyle/>
          <a:p>
            <a:r>
              <a:rPr lang="en-US" sz="3200" dirty="0"/>
              <a:t>PBA</a:t>
            </a:r>
          </a:p>
          <a:p>
            <a:pPr lvl="1"/>
            <a:r>
              <a:rPr lang="en-US" sz="2800" dirty="0"/>
              <a:t>For more than minimal risk studies</a:t>
            </a:r>
          </a:p>
          <a:p>
            <a:r>
              <a:rPr lang="en-US" sz="3200" dirty="0" err="1"/>
              <a:t>nPBA</a:t>
            </a:r>
            <a:endParaRPr lang="en-US" sz="3200" dirty="0"/>
          </a:p>
          <a:p>
            <a:pPr lvl="1"/>
            <a:r>
              <a:rPr lang="en-US" sz="2800" dirty="0"/>
              <a:t>For minimal risk research </a:t>
            </a:r>
          </a:p>
          <a:p>
            <a:pPr lvl="1"/>
            <a:r>
              <a:rPr lang="en-US" sz="2800" dirty="0"/>
              <a:t>Protocol Development Activity (PDA)</a:t>
            </a:r>
          </a:p>
          <a:p>
            <a:pPr lvl="2"/>
            <a:r>
              <a:rPr lang="en-US" sz="2400" dirty="0"/>
              <a:t>Used for funding purposes only. </a:t>
            </a:r>
          </a:p>
          <a:p>
            <a:pPr lvl="2"/>
            <a:r>
              <a:rPr lang="en-US" sz="2400" dirty="0"/>
              <a:t>Full approval or exemption must be obtained prior to start of human subjects work</a:t>
            </a:r>
          </a:p>
          <a:p>
            <a:r>
              <a:rPr lang="en-US" sz="3200" dirty="0"/>
              <a:t>RSP will require IRB approval letter for award setup when:</a:t>
            </a:r>
          </a:p>
          <a:p>
            <a:pPr lvl="1"/>
            <a:r>
              <a:rPr lang="en-US" sz="2800" dirty="0"/>
              <a:t>1) IRB review has been ceded  </a:t>
            </a:r>
          </a:p>
          <a:p>
            <a:pPr lvl="1"/>
            <a:r>
              <a:rPr lang="en-US" sz="2800" dirty="0"/>
              <a:t>2) Approval status is “Certified” </a:t>
            </a:r>
          </a:p>
          <a:p>
            <a:endParaRPr lang="en-US" sz="3200" dirty="0"/>
          </a:p>
        </p:txBody>
      </p:sp>
      <p:sp>
        <p:nvSpPr>
          <p:cNvPr id="4" name="Slide Number Placeholder 3">
            <a:extLst>
              <a:ext uri="{FF2B5EF4-FFF2-40B4-BE49-F238E27FC236}">
                <a16:creationId xmlns:a16="http://schemas.microsoft.com/office/drawing/2014/main" id="{034859B2-7033-4E4A-83E5-2FE8BB7A7F5B}"/>
              </a:ext>
            </a:extLst>
          </p:cNvPr>
          <p:cNvSpPr>
            <a:spLocks noGrp="1"/>
          </p:cNvSpPr>
          <p:nvPr>
            <p:ph type="sldNum" sz="quarter" idx="4"/>
          </p:nvPr>
        </p:nvSpPr>
        <p:spPr/>
        <p:txBody>
          <a:bodyPr/>
          <a:lstStyle/>
          <a:p>
            <a:fld id="{6FF4E196-A010-480C-A078-61D4EF757EA8}" type="slidenum">
              <a:rPr lang="en-US" smtClean="0"/>
              <a:t>14</a:t>
            </a:fld>
            <a:endParaRPr lang="en-US" dirty="0"/>
          </a:p>
        </p:txBody>
      </p:sp>
    </p:spTree>
    <p:extLst>
      <p:ext uri="{BB962C8B-B14F-4D97-AF65-F5344CB8AC3E}">
        <p14:creationId xmlns:p14="http://schemas.microsoft.com/office/powerpoint/2010/main" val="25019906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7CEF-2188-E094-350F-25F840AE58C7}"/>
              </a:ext>
            </a:extLst>
          </p:cNvPr>
          <p:cNvSpPr>
            <a:spLocks noGrp="1"/>
          </p:cNvSpPr>
          <p:nvPr>
            <p:ph type="title"/>
          </p:nvPr>
        </p:nvSpPr>
        <p:spPr/>
        <p:txBody>
          <a:bodyPr/>
          <a:lstStyle/>
          <a:p>
            <a:pPr algn="ctr"/>
            <a:r>
              <a:rPr lang="en-US" b="1" dirty="0">
                <a:latin typeface="Georgia" panose="02040502050405020303" pitchFamily="18" charset="0"/>
              </a:rPr>
              <a:t>IRB – Protocol Examples</a:t>
            </a:r>
          </a:p>
        </p:txBody>
      </p:sp>
      <p:sp>
        <p:nvSpPr>
          <p:cNvPr id="3" name="Content Placeholder 2">
            <a:extLst>
              <a:ext uri="{FF2B5EF4-FFF2-40B4-BE49-F238E27FC236}">
                <a16:creationId xmlns:a16="http://schemas.microsoft.com/office/drawing/2014/main" id="{1CED3553-B2E2-7D04-A197-76EC964DB0B7}"/>
              </a:ext>
            </a:extLst>
          </p:cNvPr>
          <p:cNvSpPr>
            <a:spLocks noGrp="1"/>
          </p:cNvSpPr>
          <p:nvPr>
            <p:ph idx="1"/>
          </p:nvPr>
        </p:nvSpPr>
        <p:spPr>
          <a:xfrm>
            <a:off x="838200" y="1875052"/>
            <a:ext cx="6294120" cy="4351338"/>
          </a:xfrm>
        </p:spPr>
        <p:txBody>
          <a:bodyPr/>
          <a:lstStyle/>
          <a:p>
            <a:r>
              <a:rPr lang="en-US" dirty="0"/>
              <a:t>Required for</a:t>
            </a:r>
          </a:p>
          <a:p>
            <a:pPr lvl="1"/>
            <a:r>
              <a:rPr lang="en-US" dirty="0"/>
              <a:t>Clinical trials and trials investigating</a:t>
            </a:r>
          </a:p>
          <a:p>
            <a:pPr marL="914400" lvl="2" indent="0">
              <a:buNone/>
            </a:pPr>
            <a:r>
              <a:rPr lang="en-US" dirty="0"/>
              <a:t>Vaccines, medications, medical devices, surgical procedures etc. </a:t>
            </a:r>
          </a:p>
          <a:p>
            <a:pPr lvl="1"/>
            <a:r>
              <a:rPr lang="en-US" dirty="0"/>
              <a:t>Surveys &amp; Questionnaires</a:t>
            </a:r>
          </a:p>
          <a:p>
            <a:pPr lvl="2"/>
            <a:r>
              <a:rPr lang="en-US" dirty="0"/>
              <a:t>Include identifiable personal information (name, birth date, financial info etc.)</a:t>
            </a:r>
          </a:p>
          <a:p>
            <a:pPr lvl="1"/>
            <a:r>
              <a:rPr lang="en-US" dirty="0"/>
              <a:t>Health care records reviews &amp; data analysis</a:t>
            </a:r>
          </a:p>
          <a:p>
            <a:pPr lvl="1"/>
            <a:r>
              <a:rPr lang="en-US" dirty="0"/>
              <a:t>Research involving identifiable biospecimens</a:t>
            </a:r>
          </a:p>
          <a:p>
            <a:pPr lvl="2"/>
            <a:r>
              <a:rPr lang="en-US" dirty="0"/>
              <a:t>Blood, tissues, cells etc. </a:t>
            </a:r>
          </a:p>
          <a:p>
            <a:pPr lvl="1"/>
            <a:r>
              <a:rPr lang="en-US" dirty="0"/>
              <a:t>Sensory Panels</a:t>
            </a:r>
          </a:p>
          <a:p>
            <a:endParaRPr lang="en-US" dirty="0"/>
          </a:p>
        </p:txBody>
      </p:sp>
      <p:sp>
        <p:nvSpPr>
          <p:cNvPr id="4" name="Slide Number Placeholder 3">
            <a:extLst>
              <a:ext uri="{FF2B5EF4-FFF2-40B4-BE49-F238E27FC236}">
                <a16:creationId xmlns:a16="http://schemas.microsoft.com/office/drawing/2014/main" id="{FAB447C1-75B2-5454-1497-E89972CA3F09}"/>
              </a:ext>
            </a:extLst>
          </p:cNvPr>
          <p:cNvSpPr>
            <a:spLocks noGrp="1"/>
          </p:cNvSpPr>
          <p:nvPr>
            <p:ph type="sldNum" sz="quarter" idx="4"/>
          </p:nvPr>
        </p:nvSpPr>
        <p:spPr/>
        <p:txBody>
          <a:bodyPr/>
          <a:lstStyle/>
          <a:p>
            <a:fld id="{6FF4E196-A010-480C-A078-61D4EF757EA8}" type="slidenum">
              <a:rPr lang="en-US" smtClean="0"/>
              <a:t>15</a:t>
            </a:fld>
            <a:endParaRPr lang="en-US" dirty="0"/>
          </a:p>
        </p:txBody>
      </p:sp>
      <p:pic>
        <p:nvPicPr>
          <p:cNvPr id="5" name="Picture 4" descr="Cartoon checklist and pencil">
            <a:extLst>
              <a:ext uri="{FF2B5EF4-FFF2-40B4-BE49-F238E27FC236}">
                <a16:creationId xmlns:a16="http://schemas.microsoft.com/office/drawing/2014/main" id="{67AFA818-5725-6189-D05F-A71BC0BD4B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7473" y="2377524"/>
            <a:ext cx="4207199" cy="3155399"/>
          </a:xfrm>
          <a:prstGeom prst="rect">
            <a:avLst/>
          </a:prstGeom>
        </p:spPr>
      </p:pic>
    </p:spTree>
    <p:extLst>
      <p:ext uri="{BB962C8B-B14F-4D97-AF65-F5344CB8AC3E}">
        <p14:creationId xmlns:p14="http://schemas.microsoft.com/office/powerpoint/2010/main" val="42078822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5BF89-184D-2727-4AC7-23C65800C66A}"/>
              </a:ext>
            </a:extLst>
          </p:cNvPr>
          <p:cNvSpPr>
            <a:spLocks noGrp="1"/>
          </p:cNvSpPr>
          <p:nvPr>
            <p:ph type="title"/>
          </p:nvPr>
        </p:nvSpPr>
        <p:spPr/>
        <p:txBody>
          <a:bodyPr/>
          <a:lstStyle/>
          <a:p>
            <a:pPr algn="ctr"/>
            <a:r>
              <a:rPr lang="en-US" b="1" dirty="0">
                <a:latin typeface="Georgia" panose="02040502050405020303" pitchFamily="18" charset="0"/>
              </a:rPr>
              <a:t>IRB – Tools</a:t>
            </a:r>
            <a:endParaRPr lang="en-US" dirty="0"/>
          </a:p>
        </p:txBody>
      </p:sp>
      <p:sp>
        <p:nvSpPr>
          <p:cNvPr id="3" name="Content Placeholder 2">
            <a:extLst>
              <a:ext uri="{FF2B5EF4-FFF2-40B4-BE49-F238E27FC236}">
                <a16:creationId xmlns:a16="http://schemas.microsoft.com/office/drawing/2014/main" id="{50955BC4-16C5-BD99-9E40-20ED56771D37}"/>
              </a:ext>
            </a:extLst>
          </p:cNvPr>
          <p:cNvSpPr>
            <a:spLocks noGrp="1"/>
          </p:cNvSpPr>
          <p:nvPr>
            <p:ph idx="1"/>
          </p:nvPr>
        </p:nvSpPr>
        <p:spPr/>
        <p:txBody>
          <a:bodyPr/>
          <a:lstStyle/>
          <a:p>
            <a:r>
              <a:rPr lang="en-US" dirty="0"/>
              <a:t>To help determine when an IRB protocol is needed use</a:t>
            </a:r>
          </a:p>
          <a:p>
            <a:pPr lvl="1">
              <a:lnSpc>
                <a:spcPct val="100000"/>
              </a:lnSpc>
              <a:spcBef>
                <a:spcPts val="0"/>
              </a:spcBef>
              <a:defRPr/>
            </a:pPr>
            <a:r>
              <a:rPr lang="en-US" dirty="0"/>
              <a:t>IRB worksheet #310- Human Research Determination</a:t>
            </a:r>
          </a:p>
          <a:p>
            <a:pPr lvl="1">
              <a:lnSpc>
                <a:spcPct val="100000"/>
              </a:lnSpc>
              <a:spcBef>
                <a:spcPts val="0"/>
              </a:spcBef>
              <a:defRPr/>
            </a:pPr>
            <a:r>
              <a:rPr lang="en-US" dirty="0">
                <a:solidFill>
                  <a:schemeClr val="bg1"/>
                </a:solidFill>
                <a:hlinkClick r:id="rId2"/>
              </a:rPr>
              <a:t>https://uwmadison.app.box.com/s/y3oe7jenjvzff84bf7d6rja7st81j0y2</a:t>
            </a:r>
            <a:r>
              <a:rPr lang="en-US" dirty="0">
                <a:solidFill>
                  <a:schemeClr val="bg1"/>
                </a:solidFill>
              </a:rPr>
              <a:t> </a:t>
            </a:r>
          </a:p>
          <a:p>
            <a:pPr lvl="2">
              <a:lnSpc>
                <a:spcPct val="100000"/>
              </a:lnSpc>
              <a:spcBef>
                <a:spcPts val="0"/>
              </a:spcBef>
              <a:defRPr/>
            </a:pPr>
            <a:r>
              <a:rPr lang="en-US" sz="2200" dirty="0"/>
              <a:t>Found at </a:t>
            </a:r>
            <a:r>
              <a:rPr lang="en-US" sz="2200" dirty="0">
                <a:solidFill>
                  <a:schemeClr val="bg1"/>
                </a:solidFill>
                <a:hlinkClick r:id="rId3"/>
              </a:rPr>
              <a:t>https://irb.wisc.edu/toolkit-library/worksheets/</a:t>
            </a:r>
            <a:endParaRPr lang="en-US" sz="2200" dirty="0">
              <a:solidFill>
                <a:schemeClr val="bg1"/>
              </a:solidFill>
            </a:endParaRPr>
          </a:p>
          <a:p>
            <a:pPr lvl="1">
              <a:lnSpc>
                <a:spcPct val="100000"/>
              </a:lnSpc>
              <a:spcBef>
                <a:spcPts val="0"/>
              </a:spcBef>
              <a:defRPr/>
            </a:pPr>
            <a:r>
              <a:rPr lang="en-US" dirty="0">
                <a:solidFill>
                  <a:srgbClr val="494949"/>
                </a:solidFill>
                <a:effectLst/>
                <a:latin typeface="Calibri" panose="020F0502020204030204" pitchFamily="34" charset="0"/>
              </a:rPr>
              <a:t>IRB QI/Program Evaluation Self-Certification Tool</a:t>
            </a:r>
          </a:p>
          <a:p>
            <a:pPr lvl="2">
              <a:lnSpc>
                <a:spcPct val="100000"/>
              </a:lnSpc>
              <a:spcBef>
                <a:spcPts val="0"/>
              </a:spcBef>
              <a:defRPr/>
            </a:pPr>
            <a:r>
              <a:rPr lang="en-US" sz="2400" dirty="0">
                <a:solidFill>
                  <a:srgbClr val="494949"/>
                </a:solidFill>
                <a:effectLst/>
                <a:latin typeface="Calibri" panose="020F0502020204030204" pitchFamily="34" charset="0"/>
                <a:hlinkClick r:id="rId4"/>
              </a:rPr>
              <a:t>https://uwmadison.co1.qualtrics.com/jfe/form/SV_0uBiyxHZA7ygW9L?Q_JFE=qdg%22</a:t>
            </a:r>
            <a:endParaRPr lang="en-US" sz="2400" dirty="0">
              <a:solidFill>
                <a:srgbClr val="494949"/>
              </a:solidFill>
              <a:effectLst/>
              <a:latin typeface="Calibri" panose="020F0502020204030204" pitchFamily="34" charset="0"/>
            </a:endParaRPr>
          </a:p>
          <a:p>
            <a:pPr lvl="2">
              <a:lnSpc>
                <a:spcPct val="100000"/>
              </a:lnSpc>
              <a:spcBef>
                <a:spcPts val="0"/>
              </a:spcBef>
              <a:defRPr/>
            </a:pPr>
            <a:r>
              <a:rPr lang="en-US" sz="2200" dirty="0">
                <a:solidFill>
                  <a:srgbClr val="494949"/>
                </a:solidFill>
                <a:effectLst/>
                <a:latin typeface="Calibri" panose="020F0502020204030204" pitchFamily="34" charset="0"/>
              </a:rPr>
              <a:t>This tool allows study teams to make the decision about whether their project constitutes the definition of research under the Common Rule (45 CFR 46) independent of the IRB. The tool is designed to help determine whether the project constitutes research or whether it is quality improvement or program evaluation, such that IRB review isn’t required.</a:t>
            </a:r>
            <a:endParaRPr lang="en-US" sz="2200" dirty="0">
              <a:effectLst/>
              <a:latin typeface="Calibri" panose="020F0502020204030204" pitchFamily="34" charset="0"/>
            </a:endParaRPr>
          </a:p>
          <a:p>
            <a:pPr lvl="1">
              <a:lnSpc>
                <a:spcPct val="100000"/>
              </a:lnSpc>
              <a:spcBef>
                <a:spcPts val="0"/>
              </a:spcBef>
              <a:defRPr/>
            </a:pPr>
            <a:endParaRPr lang="en-US" dirty="0"/>
          </a:p>
        </p:txBody>
      </p:sp>
      <p:sp>
        <p:nvSpPr>
          <p:cNvPr id="4" name="Slide Number Placeholder 3">
            <a:extLst>
              <a:ext uri="{FF2B5EF4-FFF2-40B4-BE49-F238E27FC236}">
                <a16:creationId xmlns:a16="http://schemas.microsoft.com/office/drawing/2014/main" id="{B54D5F22-2117-983E-CF8E-6C1BAF27F4AB}"/>
              </a:ext>
            </a:extLst>
          </p:cNvPr>
          <p:cNvSpPr>
            <a:spLocks noGrp="1"/>
          </p:cNvSpPr>
          <p:nvPr>
            <p:ph type="sldNum" sz="quarter" idx="4"/>
          </p:nvPr>
        </p:nvSpPr>
        <p:spPr/>
        <p:txBody>
          <a:bodyPr/>
          <a:lstStyle/>
          <a:p>
            <a:fld id="{6FF4E196-A010-480C-A078-61D4EF757EA8}" type="slidenum">
              <a:rPr lang="en-US" smtClean="0"/>
              <a:t>16</a:t>
            </a:fld>
            <a:endParaRPr lang="en-US" dirty="0"/>
          </a:p>
        </p:txBody>
      </p:sp>
    </p:spTree>
    <p:extLst>
      <p:ext uri="{BB962C8B-B14F-4D97-AF65-F5344CB8AC3E}">
        <p14:creationId xmlns:p14="http://schemas.microsoft.com/office/powerpoint/2010/main" val="4159052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6D58-EDBB-4CDB-A6E2-E1BE94CB3955}"/>
              </a:ext>
            </a:extLst>
          </p:cNvPr>
          <p:cNvSpPr>
            <a:spLocks noGrp="1"/>
          </p:cNvSpPr>
          <p:nvPr>
            <p:ph type="title"/>
          </p:nvPr>
        </p:nvSpPr>
        <p:spPr/>
        <p:txBody>
          <a:bodyPr/>
          <a:lstStyle/>
          <a:p>
            <a:pPr algn="ctr"/>
            <a:r>
              <a:rPr lang="en-US" b="1" dirty="0">
                <a:latin typeface="Georgia" panose="02040502050405020303" pitchFamily="18" charset="0"/>
              </a:rPr>
              <a:t>Other Compliance Review Questions</a:t>
            </a:r>
          </a:p>
        </p:txBody>
      </p:sp>
      <p:sp>
        <p:nvSpPr>
          <p:cNvPr id="3" name="Content Placeholder 2">
            <a:extLst>
              <a:ext uri="{FF2B5EF4-FFF2-40B4-BE49-F238E27FC236}">
                <a16:creationId xmlns:a16="http://schemas.microsoft.com/office/drawing/2014/main" id="{8039A2C7-A3C3-40D6-AF7E-2EB2B5E425F9}"/>
              </a:ext>
            </a:extLst>
          </p:cNvPr>
          <p:cNvSpPr>
            <a:spLocks noGrp="1"/>
          </p:cNvSpPr>
          <p:nvPr>
            <p:ph idx="1"/>
          </p:nvPr>
        </p:nvSpPr>
        <p:spPr>
          <a:xfrm>
            <a:off x="838200" y="1868422"/>
            <a:ext cx="10515600" cy="4351338"/>
          </a:xfrm>
        </p:spPr>
        <p:txBody>
          <a:bodyPr>
            <a:normAutofit/>
          </a:bodyPr>
          <a:lstStyle/>
          <a:p>
            <a:r>
              <a:rPr lang="en-US" dirty="0"/>
              <a:t>Stem Cell Research Oversight (SCRO)</a:t>
            </a:r>
          </a:p>
          <a:p>
            <a:pPr lvl="1"/>
            <a:r>
              <a:rPr lang="en-US" dirty="0"/>
              <a:t>Approval for human embryos or embryonic stem cells, or human pluripotent stem cells </a:t>
            </a:r>
            <a:r>
              <a:rPr lang="en-US" b="1" u="sng" dirty="0"/>
              <a:t>in animals</a:t>
            </a:r>
          </a:p>
          <a:p>
            <a:r>
              <a:rPr lang="en-US" dirty="0"/>
              <a:t>Human Fetal Tissue research</a:t>
            </a:r>
          </a:p>
          <a:p>
            <a:pPr lvl="1"/>
            <a:r>
              <a:rPr lang="en-US" dirty="0"/>
              <a:t>Requires IRB approval</a:t>
            </a:r>
          </a:p>
          <a:p>
            <a:r>
              <a:rPr lang="en-US" dirty="0"/>
              <a:t>Dual Use Research of Concern (DURC)</a:t>
            </a:r>
          </a:p>
          <a:p>
            <a:pPr lvl="1"/>
            <a:r>
              <a:rPr lang="en-US" dirty="0"/>
              <a:t>Within the Biosafety question  (3.b.)</a:t>
            </a:r>
          </a:p>
        </p:txBody>
      </p:sp>
      <p:sp>
        <p:nvSpPr>
          <p:cNvPr id="4" name="Slide Number Placeholder 3">
            <a:extLst>
              <a:ext uri="{FF2B5EF4-FFF2-40B4-BE49-F238E27FC236}">
                <a16:creationId xmlns:a16="http://schemas.microsoft.com/office/drawing/2014/main" id="{034859B2-7033-4E4A-83E5-2FE8BB7A7F5B}"/>
              </a:ext>
            </a:extLst>
          </p:cNvPr>
          <p:cNvSpPr>
            <a:spLocks noGrp="1"/>
          </p:cNvSpPr>
          <p:nvPr>
            <p:ph type="sldNum" sz="quarter" idx="4"/>
          </p:nvPr>
        </p:nvSpPr>
        <p:spPr/>
        <p:txBody>
          <a:bodyPr/>
          <a:lstStyle/>
          <a:p>
            <a:fld id="{6FF4E196-A010-480C-A078-61D4EF757EA8}" type="slidenum">
              <a:rPr lang="en-US" smtClean="0"/>
              <a:t>17</a:t>
            </a:fld>
            <a:endParaRPr lang="en-US" dirty="0"/>
          </a:p>
        </p:txBody>
      </p:sp>
      <p:pic>
        <p:nvPicPr>
          <p:cNvPr id="6" name="Picture 5" descr="Microscopic view of a suspended bubble-like material with water in it">
            <a:extLst>
              <a:ext uri="{FF2B5EF4-FFF2-40B4-BE49-F238E27FC236}">
                <a16:creationId xmlns:a16="http://schemas.microsoft.com/office/drawing/2014/main" id="{1CD67B88-D24B-4456-9F8C-5C32C909A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777540" y="4044091"/>
            <a:ext cx="2630204" cy="1753469"/>
          </a:xfrm>
          <a:prstGeom prst="rect">
            <a:avLst/>
          </a:prstGeom>
        </p:spPr>
      </p:pic>
      <p:pic>
        <p:nvPicPr>
          <p:cNvPr id="8" name="Picture 7" descr="Litter of piglets huddled on ground lined with straw">
            <a:extLst>
              <a:ext uri="{FF2B5EF4-FFF2-40B4-BE49-F238E27FC236}">
                <a16:creationId xmlns:a16="http://schemas.microsoft.com/office/drawing/2014/main" id="{4EEA942E-C375-4FF7-960E-0125248BA7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1296" y="2985330"/>
            <a:ext cx="2377925" cy="1591834"/>
          </a:xfrm>
          <a:prstGeom prst="rect">
            <a:avLst/>
          </a:prstGeom>
        </p:spPr>
      </p:pic>
    </p:spTree>
    <p:extLst>
      <p:ext uri="{BB962C8B-B14F-4D97-AF65-F5344CB8AC3E}">
        <p14:creationId xmlns:p14="http://schemas.microsoft.com/office/powerpoint/2010/main" val="1499171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7462-AC37-C3A2-B9BA-108F2D6D441D}"/>
              </a:ext>
            </a:extLst>
          </p:cNvPr>
          <p:cNvSpPr>
            <a:spLocks noGrp="1"/>
          </p:cNvSpPr>
          <p:nvPr>
            <p:ph type="title"/>
          </p:nvPr>
        </p:nvSpPr>
        <p:spPr/>
        <p:txBody>
          <a:bodyPr/>
          <a:lstStyle/>
          <a:p>
            <a:pPr algn="ctr"/>
            <a:r>
              <a:rPr lang="en-US" b="1" dirty="0">
                <a:latin typeface="Georgia" panose="02040502050405020303" pitchFamily="18" charset="0"/>
              </a:rPr>
              <a:t>Is A Protocol Needed For that?</a:t>
            </a:r>
          </a:p>
        </p:txBody>
      </p:sp>
      <p:sp>
        <p:nvSpPr>
          <p:cNvPr id="3" name="Content Placeholder 2">
            <a:extLst>
              <a:ext uri="{FF2B5EF4-FFF2-40B4-BE49-F238E27FC236}">
                <a16:creationId xmlns:a16="http://schemas.microsoft.com/office/drawing/2014/main" id="{D92F4AF8-F199-782F-8365-EA867A8F5216}"/>
              </a:ext>
            </a:extLst>
          </p:cNvPr>
          <p:cNvSpPr>
            <a:spLocks noGrp="1"/>
          </p:cNvSpPr>
          <p:nvPr>
            <p:ph idx="1"/>
          </p:nvPr>
        </p:nvSpPr>
        <p:spPr/>
        <p:txBody>
          <a:bodyPr>
            <a:normAutofit lnSpcReduction="10000"/>
          </a:bodyPr>
          <a:lstStyle/>
          <a:p>
            <a:r>
              <a:rPr lang="en-US" dirty="0"/>
              <a:t>A soil science researcher is studying soil quality after planting various crops and grazing cattle on the plots.</a:t>
            </a:r>
          </a:p>
          <a:p>
            <a:pPr marL="0" indent="0">
              <a:buNone/>
            </a:pPr>
            <a:endParaRPr lang="en-US" dirty="0"/>
          </a:p>
          <a:p>
            <a:r>
              <a:rPr lang="en-US" dirty="0"/>
              <a:t>A plant scientist is editing the genes of corn and growing it in a greenhouse to collect data.</a:t>
            </a:r>
          </a:p>
          <a:p>
            <a:pPr marL="0" indent="0">
              <a:buNone/>
            </a:pPr>
            <a:endParaRPr lang="en-US" dirty="0"/>
          </a:p>
          <a:p>
            <a:r>
              <a:rPr lang="en-US" dirty="0"/>
              <a:t>A sociologist sends out a survey to collect data on television watching habits of children. </a:t>
            </a:r>
          </a:p>
          <a:p>
            <a:pPr marL="0" indent="0">
              <a:buNone/>
            </a:pPr>
            <a:endParaRPr lang="en-US" dirty="0"/>
          </a:p>
          <a:p>
            <a:r>
              <a:rPr lang="en-US" dirty="0"/>
              <a:t>A surgeon is using gene edited pigs to study heart disease.  </a:t>
            </a:r>
          </a:p>
        </p:txBody>
      </p:sp>
      <p:sp>
        <p:nvSpPr>
          <p:cNvPr id="4" name="Slide Number Placeholder 3">
            <a:extLst>
              <a:ext uri="{FF2B5EF4-FFF2-40B4-BE49-F238E27FC236}">
                <a16:creationId xmlns:a16="http://schemas.microsoft.com/office/drawing/2014/main" id="{73784366-98C7-D1D1-5AB1-12C1BAEF82C9}"/>
              </a:ext>
            </a:extLst>
          </p:cNvPr>
          <p:cNvSpPr>
            <a:spLocks noGrp="1"/>
          </p:cNvSpPr>
          <p:nvPr>
            <p:ph type="sldNum" sz="quarter" idx="4"/>
          </p:nvPr>
        </p:nvSpPr>
        <p:spPr/>
        <p:txBody>
          <a:bodyPr/>
          <a:lstStyle/>
          <a:p>
            <a:fld id="{6FF4E196-A010-480C-A078-61D4EF757EA8}" type="slidenum">
              <a:rPr lang="en-US" smtClean="0"/>
              <a:t>18</a:t>
            </a:fld>
            <a:endParaRPr lang="en-US" dirty="0"/>
          </a:p>
        </p:txBody>
      </p:sp>
    </p:spTree>
    <p:extLst>
      <p:ext uri="{BB962C8B-B14F-4D97-AF65-F5344CB8AC3E}">
        <p14:creationId xmlns:p14="http://schemas.microsoft.com/office/powerpoint/2010/main" val="16453820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6D58-EDBB-4CDB-A6E2-E1BE94CB3955}"/>
              </a:ext>
            </a:extLst>
          </p:cNvPr>
          <p:cNvSpPr>
            <a:spLocks noGrp="1"/>
          </p:cNvSpPr>
          <p:nvPr>
            <p:ph type="title"/>
          </p:nvPr>
        </p:nvSpPr>
        <p:spPr/>
        <p:txBody>
          <a:bodyPr/>
          <a:lstStyle/>
          <a:p>
            <a:pPr algn="ctr"/>
            <a:r>
              <a:rPr lang="en-US" b="1" dirty="0">
                <a:latin typeface="Georgia" panose="02040502050405020303" pitchFamily="18" charset="0"/>
              </a:rPr>
              <a:t>PI Status for Sponsored Projects</a:t>
            </a:r>
          </a:p>
        </p:txBody>
      </p:sp>
      <p:sp>
        <p:nvSpPr>
          <p:cNvPr id="3" name="Content Placeholder 2">
            <a:extLst>
              <a:ext uri="{FF2B5EF4-FFF2-40B4-BE49-F238E27FC236}">
                <a16:creationId xmlns:a16="http://schemas.microsoft.com/office/drawing/2014/main" id="{8039A2C7-A3C3-40D6-AF7E-2EB2B5E425F9}"/>
              </a:ext>
            </a:extLst>
          </p:cNvPr>
          <p:cNvSpPr>
            <a:spLocks noGrp="1"/>
          </p:cNvSpPr>
          <p:nvPr>
            <p:ph idx="1"/>
          </p:nvPr>
        </p:nvSpPr>
        <p:spPr>
          <a:xfrm>
            <a:off x="838200" y="1868422"/>
            <a:ext cx="10515600" cy="4351338"/>
          </a:xfrm>
        </p:spPr>
        <p:txBody>
          <a:bodyPr>
            <a:normAutofit/>
          </a:bodyPr>
          <a:lstStyle/>
          <a:p>
            <a:r>
              <a:rPr lang="en-US" sz="3200" dirty="0"/>
              <a:t>PI Status for Grants</a:t>
            </a:r>
          </a:p>
          <a:p>
            <a:pPr lvl="1"/>
            <a:r>
              <a:rPr lang="en-US" sz="2800" dirty="0"/>
              <a:t>Tenured or tenure-track faculty</a:t>
            </a:r>
          </a:p>
          <a:p>
            <a:pPr lvl="1"/>
            <a:r>
              <a:rPr lang="en-US" sz="2800" dirty="0"/>
              <a:t>Employees with Research Professor track titles or Permanent PI status </a:t>
            </a:r>
          </a:p>
          <a:p>
            <a:pPr lvl="1"/>
            <a:r>
              <a:rPr lang="en-US" sz="2800" dirty="0"/>
              <a:t>Other academic staff may serve as PI on proposals and awards by requesting Limited PI Status on a project-by-project basis or by requesting Permanent PI Status</a:t>
            </a:r>
          </a:p>
          <a:p>
            <a:pPr lvl="2"/>
            <a:r>
              <a:rPr lang="en-US" sz="2400" dirty="0"/>
              <a:t>Instructions &amp; Information -</a:t>
            </a:r>
            <a:r>
              <a:rPr lang="en-US" sz="2400" dirty="0">
                <a:solidFill>
                  <a:schemeClr val="bg1"/>
                </a:solidFill>
              </a:rPr>
              <a:t> </a:t>
            </a:r>
            <a:r>
              <a:rPr lang="en-US" sz="2400" dirty="0">
                <a:solidFill>
                  <a:srgbClr val="FF0000"/>
                </a:solidFill>
                <a:hlinkClick r:id="rId3">
                  <a:extLst>
                    <a:ext uri="{A12FA001-AC4F-418D-AE19-62706E023703}">
                      <ahyp:hlinkClr xmlns:ahyp="http://schemas.microsoft.com/office/drawing/2018/hyperlinkcolor" val="tx"/>
                    </a:ext>
                  </a:extLst>
                </a:hlinkClick>
              </a:rPr>
              <a:t>research.wisc.edu/compliance-policy/principal-investigator-status</a:t>
            </a:r>
            <a:endParaRPr lang="en-US" sz="2400" dirty="0">
              <a:solidFill>
                <a:srgbClr val="FF0000"/>
              </a:solidFill>
            </a:endParaRPr>
          </a:p>
        </p:txBody>
      </p:sp>
      <p:sp>
        <p:nvSpPr>
          <p:cNvPr id="4" name="Slide Number Placeholder 3">
            <a:extLst>
              <a:ext uri="{FF2B5EF4-FFF2-40B4-BE49-F238E27FC236}">
                <a16:creationId xmlns:a16="http://schemas.microsoft.com/office/drawing/2014/main" id="{034859B2-7033-4E4A-83E5-2FE8BB7A7F5B}"/>
              </a:ext>
            </a:extLst>
          </p:cNvPr>
          <p:cNvSpPr>
            <a:spLocks noGrp="1"/>
          </p:cNvSpPr>
          <p:nvPr>
            <p:ph type="sldNum" sz="quarter" idx="4"/>
          </p:nvPr>
        </p:nvSpPr>
        <p:spPr/>
        <p:txBody>
          <a:bodyPr/>
          <a:lstStyle/>
          <a:p>
            <a:fld id="{6FF4E196-A010-480C-A078-61D4EF757EA8}" type="slidenum">
              <a:rPr lang="en-US" smtClean="0"/>
              <a:t>19</a:t>
            </a:fld>
            <a:endParaRPr lang="en-US" dirty="0"/>
          </a:p>
        </p:txBody>
      </p:sp>
    </p:spTree>
    <p:extLst>
      <p:ext uri="{BB962C8B-B14F-4D97-AF65-F5344CB8AC3E}">
        <p14:creationId xmlns:p14="http://schemas.microsoft.com/office/powerpoint/2010/main" val="9531301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7BDF-0DDD-468F-8741-96C31276208A}"/>
              </a:ext>
            </a:extLst>
          </p:cNvPr>
          <p:cNvSpPr>
            <a:spLocks noGrp="1"/>
          </p:cNvSpPr>
          <p:nvPr>
            <p:ph type="title"/>
          </p:nvPr>
        </p:nvSpPr>
        <p:spPr/>
        <p:txBody>
          <a:bodyPr/>
          <a:lstStyle/>
          <a:p>
            <a:pPr algn="ctr"/>
            <a:r>
              <a:rPr lang="en-US" sz="4400" b="1" dirty="0">
                <a:latin typeface="Georgia" panose="02040502050405020303" pitchFamily="18" charset="0"/>
              </a:rPr>
              <a:t>Compliance is Important</a:t>
            </a:r>
            <a:endParaRPr lang="en-US" dirty="0"/>
          </a:p>
        </p:txBody>
      </p:sp>
      <p:sp>
        <p:nvSpPr>
          <p:cNvPr id="4" name="Slide Number Placeholder 3">
            <a:extLst>
              <a:ext uri="{FF2B5EF4-FFF2-40B4-BE49-F238E27FC236}">
                <a16:creationId xmlns:a16="http://schemas.microsoft.com/office/drawing/2014/main" id="{9C2AA10A-36BF-A603-44E6-AE92B86A8F02}"/>
              </a:ext>
            </a:extLst>
          </p:cNvPr>
          <p:cNvSpPr>
            <a:spLocks noGrp="1"/>
          </p:cNvSpPr>
          <p:nvPr>
            <p:ph type="sldNum" sz="quarter" idx="4"/>
          </p:nvPr>
        </p:nvSpPr>
        <p:spPr/>
        <p:txBody>
          <a:bodyPr/>
          <a:lstStyle/>
          <a:p>
            <a:fld id="{6FF4E196-A010-480C-A078-61D4EF757EA8}" type="slidenum">
              <a:rPr lang="en-US" smtClean="0"/>
              <a:t>2</a:t>
            </a:fld>
            <a:endParaRPr lang="en-US" dirty="0"/>
          </a:p>
        </p:txBody>
      </p:sp>
      <p:pic>
        <p:nvPicPr>
          <p:cNvPr id="5" name="Content Placeholder 4">
            <a:extLst>
              <a:ext uri="{FF2B5EF4-FFF2-40B4-BE49-F238E27FC236}">
                <a16:creationId xmlns:a16="http://schemas.microsoft.com/office/drawing/2014/main" id="{8387F61F-95A0-828D-CE99-3C82947861EE}"/>
              </a:ext>
            </a:extLst>
          </p:cNvPr>
          <p:cNvPicPr>
            <a:picLocks noGrp="1" noChangeAspect="1"/>
          </p:cNvPicPr>
          <p:nvPr>
            <p:ph idx="1"/>
          </p:nvPr>
        </p:nvPicPr>
        <p:blipFill>
          <a:blip r:embed="rId3"/>
          <a:stretch>
            <a:fillRect/>
          </a:stretch>
        </p:blipFill>
        <p:spPr>
          <a:xfrm>
            <a:off x="3733111" y="1774718"/>
            <a:ext cx="4725777" cy="48101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01612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6D58-EDBB-4CDB-A6E2-E1BE94CB3955}"/>
              </a:ext>
            </a:extLst>
          </p:cNvPr>
          <p:cNvSpPr>
            <a:spLocks noGrp="1"/>
          </p:cNvSpPr>
          <p:nvPr>
            <p:ph type="title"/>
          </p:nvPr>
        </p:nvSpPr>
        <p:spPr/>
        <p:txBody>
          <a:bodyPr/>
          <a:lstStyle/>
          <a:p>
            <a:pPr algn="ctr"/>
            <a:r>
              <a:rPr lang="en-US" b="1" dirty="0">
                <a:latin typeface="Georgia" panose="02040502050405020303" pitchFamily="18" charset="0"/>
              </a:rPr>
              <a:t>PI Status Other</a:t>
            </a:r>
          </a:p>
        </p:txBody>
      </p:sp>
      <p:sp>
        <p:nvSpPr>
          <p:cNvPr id="3" name="Content Placeholder 2">
            <a:extLst>
              <a:ext uri="{FF2B5EF4-FFF2-40B4-BE49-F238E27FC236}">
                <a16:creationId xmlns:a16="http://schemas.microsoft.com/office/drawing/2014/main" id="{8039A2C7-A3C3-40D6-AF7E-2EB2B5E425F9}"/>
              </a:ext>
            </a:extLst>
          </p:cNvPr>
          <p:cNvSpPr>
            <a:spLocks noGrp="1"/>
          </p:cNvSpPr>
          <p:nvPr>
            <p:ph idx="1"/>
          </p:nvPr>
        </p:nvSpPr>
        <p:spPr>
          <a:xfrm>
            <a:off x="838200" y="1868422"/>
            <a:ext cx="10515600" cy="4351338"/>
          </a:xfrm>
        </p:spPr>
        <p:txBody>
          <a:bodyPr>
            <a:normAutofit/>
          </a:bodyPr>
          <a:lstStyle/>
          <a:p>
            <a:r>
              <a:rPr lang="en-US" dirty="0"/>
              <a:t>IACUC - </a:t>
            </a:r>
            <a:r>
              <a:rPr lang="en-US" dirty="0">
                <a:solidFill>
                  <a:srgbClr val="FF0000"/>
                </a:solidFill>
                <a:hlinkClick r:id="rId3">
                  <a:extLst>
                    <a:ext uri="{A12FA001-AC4F-418D-AE19-62706E023703}">
                      <ahyp:hlinkClr xmlns:ahyp="http://schemas.microsoft.com/office/drawing/2018/hyperlinkcolor" val="tx"/>
                    </a:ext>
                  </a:extLst>
                </a:hlinkClick>
              </a:rPr>
              <a:t>policy.wisc.edu/library/UW-4114</a:t>
            </a:r>
            <a:endParaRPr lang="en-US" dirty="0">
              <a:solidFill>
                <a:srgbClr val="FF0000"/>
              </a:solidFill>
            </a:endParaRPr>
          </a:p>
          <a:p>
            <a:pPr lvl="1"/>
            <a:r>
              <a:rPr lang="en-US" dirty="0"/>
              <a:t>University PI Status, Morgridge Institute for Research (MIR) Approved PIs, those granted approval by IACUC by filing request form</a:t>
            </a:r>
          </a:p>
          <a:p>
            <a:r>
              <a:rPr lang="en-US" dirty="0"/>
              <a:t>IBC - </a:t>
            </a:r>
            <a:r>
              <a:rPr lang="en-US" dirty="0">
                <a:solidFill>
                  <a:srgbClr val="FF0000"/>
                </a:solidFill>
                <a:hlinkClick r:id="rId4">
                  <a:extLst>
                    <a:ext uri="{A12FA001-AC4F-418D-AE19-62706E023703}">
                      <ahyp:hlinkClr xmlns:ahyp="http://schemas.microsoft.com/office/drawing/2018/hyperlinkcolor" val="tx"/>
                    </a:ext>
                  </a:extLst>
                </a:hlinkClick>
              </a:rPr>
              <a:t>policy.wisc.edu/library/UW-6081</a:t>
            </a:r>
            <a:endParaRPr lang="en-US" dirty="0">
              <a:solidFill>
                <a:srgbClr val="FF0000"/>
              </a:solidFill>
            </a:endParaRPr>
          </a:p>
          <a:p>
            <a:pPr lvl="1"/>
            <a:r>
              <a:rPr lang="en-US" dirty="0"/>
              <a:t>UW–Madison tenure track faculty, Research Professors (all levels), or academic staff that have been granted Permanent PI Status</a:t>
            </a:r>
          </a:p>
          <a:p>
            <a:pPr lvl="1"/>
            <a:r>
              <a:rPr lang="en-US" dirty="0"/>
              <a:t>Other as approved by IBC by filing request form</a:t>
            </a:r>
          </a:p>
          <a:p>
            <a:r>
              <a:rPr lang="en-US" dirty="0"/>
              <a:t>IRB - </a:t>
            </a:r>
            <a:r>
              <a:rPr lang="en-US" dirty="0">
                <a:solidFill>
                  <a:srgbClr val="FF0000"/>
                </a:solidFill>
                <a:hlinkClick r:id="rId5">
                  <a:extLst>
                    <a:ext uri="{A12FA001-AC4F-418D-AE19-62706E023703}">
                      <ahyp:hlinkClr xmlns:ahyp="http://schemas.microsoft.com/office/drawing/2018/hyperlinkcolor" val="tx"/>
                    </a:ext>
                  </a:extLst>
                </a:hlinkClick>
              </a:rPr>
              <a:t>https://policy.wisc.edu/library/UW-4063</a:t>
            </a:r>
            <a:endParaRPr lang="en-US" dirty="0">
              <a:solidFill>
                <a:srgbClr val="FF0000"/>
              </a:solidFill>
            </a:endParaRPr>
          </a:p>
          <a:p>
            <a:pPr lvl="1"/>
            <a:r>
              <a:rPr lang="en-US" dirty="0"/>
              <a:t>Appropriate appointment and performing relevant research within the scope</a:t>
            </a:r>
          </a:p>
          <a:p>
            <a:pPr lvl="1"/>
            <a:r>
              <a:rPr lang="en-US" dirty="0"/>
              <a:t>Others as approved by IRB by filing request form</a:t>
            </a:r>
          </a:p>
          <a:p>
            <a:endParaRPr lang="en-US" dirty="0">
              <a:solidFill>
                <a:schemeClr val="bg1"/>
              </a:solidFill>
            </a:endParaRPr>
          </a:p>
        </p:txBody>
      </p:sp>
      <p:sp>
        <p:nvSpPr>
          <p:cNvPr id="4" name="Slide Number Placeholder 3">
            <a:extLst>
              <a:ext uri="{FF2B5EF4-FFF2-40B4-BE49-F238E27FC236}">
                <a16:creationId xmlns:a16="http://schemas.microsoft.com/office/drawing/2014/main" id="{034859B2-7033-4E4A-83E5-2FE8BB7A7F5B}"/>
              </a:ext>
            </a:extLst>
          </p:cNvPr>
          <p:cNvSpPr>
            <a:spLocks noGrp="1"/>
          </p:cNvSpPr>
          <p:nvPr>
            <p:ph type="sldNum" sz="quarter" idx="4"/>
          </p:nvPr>
        </p:nvSpPr>
        <p:spPr/>
        <p:txBody>
          <a:bodyPr/>
          <a:lstStyle/>
          <a:p>
            <a:fld id="{6FF4E196-A010-480C-A078-61D4EF757EA8}" type="slidenum">
              <a:rPr lang="en-US" smtClean="0"/>
              <a:t>20</a:t>
            </a:fld>
            <a:endParaRPr lang="en-US" dirty="0"/>
          </a:p>
        </p:txBody>
      </p:sp>
    </p:spTree>
    <p:extLst>
      <p:ext uri="{BB962C8B-B14F-4D97-AF65-F5344CB8AC3E}">
        <p14:creationId xmlns:p14="http://schemas.microsoft.com/office/powerpoint/2010/main" val="33522257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6D58-EDBB-4CDB-A6E2-E1BE94CB3955}"/>
              </a:ext>
            </a:extLst>
          </p:cNvPr>
          <p:cNvSpPr>
            <a:spLocks noGrp="1"/>
          </p:cNvSpPr>
          <p:nvPr>
            <p:ph type="title"/>
          </p:nvPr>
        </p:nvSpPr>
        <p:spPr/>
        <p:txBody>
          <a:bodyPr>
            <a:normAutofit/>
          </a:bodyPr>
          <a:lstStyle/>
          <a:p>
            <a:pPr algn="ctr"/>
            <a:r>
              <a:rPr lang="en-US" sz="3600" b="1" dirty="0">
                <a:latin typeface="Georgia" panose="02040502050405020303" pitchFamily="18" charset="0"/>
              </a:rPr>
              <a:t>Adding Sponsored Projects to Protocols</a:t>
            </a:r>
          </a:p>
        </p:txBody>
      </p:sp>
      <p:sp>
        <p:nvSpPr>
          <p:cNvPr id="3" name="Content Placeholder 2">
            <a:extLst>
              <a:ext uri="{FF2B5EF4-FFF2-40B4-BE49-F238E27FC236}">
                <a16:creationId xmlns:a16="http://schemas.microsoft.com/office/drawing/2014/main" id="{8039A2C7-A3C3-40D6-AF7E-2EB2B5E425F9}"/>
              </a:ext>
            </a:extLst>
          </p:cNvPr>
          <p:cNvSpPr>
            <a:spLocks noGrp="1"/>
          </p:cNvSpPr>
          <p:nvPr>
            <p:ph idx="1"/>
          </p:nvPr>
        </p:nvSpPr>
        <p:spPr>
          <a:xfrm>
            <a:off x="838200" y="1868422"/>
            <a:ext cx="10515600" cy="4351338"/>
          </a:xfrm>
        </p:spPr>
        <p:txBody>
          <a:bodyPr>
            <a:normAutofit fontScale="92500" lnSpcReduction="20000"/>
          </a:bodyPr>
          <a:lstStyle/>
          <a:p>
            <a:r>
              <a:rPr lang="en-US" dirty="0"/>
              <a:t>PI must add the project to the funding page of ARROW protocol(s)</a:t>
            </a:r>
          </a:p>
          <a:p>
            <a:pPr lvl="1"/>
            <a:r>
              <a:rPr lang="en-US" dirty="0"/>
              <a:t>For New Grants, Competing Continuations</a:t>
            </a:r>
          </a:p>
          <a:p>
            <a:pPr lvl="1"/>
            <a:r>
              <a:rPr lang="en-US" dirty="0"/>
              <a:t>Add in the </a:t>
            </a:r>
            <a:r>
              <a:rPr lang="en-US" b="1" dirty="0"/>
              <a:t>Primary Funding</a:t>
            </a:r>
            <a:r>
              <a:rPr lang="en-US" dirty="0"/>
              <a:t> section</a:t>
            </a:r>
          </a:p>
          <a:p>
            <a:pPr lvl="1"/>
            <a:r>
              <a:rPr lang="en-US" dirty="0"/>
              <a:t>If protocol is still active, information should transfer to NCE’s, Modifications, </a:t>
            </a:r>
            <a:r>
              <a:rPr lang="en-US" b="1" dirty="0"/>
              <a:t>IF</a:t>
            </a:r>
            <a:r>
              <a:rPr lang="en-US" dirty="0"/>
              <a:t> the compliance questions are answered appropriately. </a:t>
            </a:r>
          </a:p>
          <a:p>
            <a:r>
              <a:rPr lang="en-US" dirty="0"/>
              <a:t>For non-funded agreements (e.g., In-MTAs)</a:t>
            </a:r>
          </a:p>
          <a:p>
            <a:pPr lvl="1"/>
            <a:r>
              <a:rPr lang="en-US" dirty="0"/>
              <a:t>Approved protocols required </a:t>
            </a:r>
            <a:r>
              <a:rPr lang="en-US" i="1" dirty="0"/>
              <a:t>but</a:t>
            </a:r>
            <a:r>
              <a:rPr lang="en-US" dirty="0"/>
              <a:t> do not need project added</a:t>
            </a:r>
          </a:p>
          <a:p>
            <a:r>
              <a:rPr lang="en-US" dirty="0"/>
              <a:t>Fee for Service – best practice</a:t>
            </a:r>
          </a:p>
          <a:p>
            <a:pPr lvl="1"/>
            <a:r>
              <a:rPr lang="en-US" dirty="0"/>
              <a:t>Add to approved protocol(s) in a generic manner</a:t>
            </a:r>
          </a:p>
          <a:p>
            <a:pPr lvl="2"/>
            <a:r>
              <a:rPr lang="en-US" dirty="0"/>
              <a:t>Leave Award # Blank</a:t>
            </a:r>
          </a:p>
          <a:p>
            <a:pPr lvl="2"/>
            <a:r>
              <a:rPr lang="en-US" dirty="0"/>
              <a:t>Add generic title to describe the work</a:t>
            </a:r>
          </a:p>
          <a:p>
            <a:pPr lvl="2"/>
            <a:r>
              <a:rPr lang="en-US" dirty="0"/>
              <a:t>Add a project ID set-up to encompass the work</a:t>
            </a:r>
          </a:p>
          <a:p>
            <a:pPr lvl="2"/>
            <a:r>
              <a:rPr lang="en-US" dirty="0"/>
              <a:t>List Sponsor as “Multiple Donors”</a:t>
            </a:r>
          </a:p>
          <a:p>
            <a:endParaRPr lang="en-US" dirty="0">
              <a:solidFill>
                <a:schemeClr val="bg1"/>
              </a:solidFill>
            </a:endParaRPr>
          </a:p>
        </p:txBody>
      </p:sp>
      <p:sp>
        <p:nvSpPr>
          <p:cNvPr id="4" name="Slide Number Placeholder 3">
            <a:extLst>
              <a:ext uri="{FF2B5EF4-FFF2-40B4-BE49-F238E27FC236}">
                <a16:creationId xmlns:a16="http://schemas.microsoft.com/office/drawing/2014/main" id="{034859B2-7033-4E4A-83E5-2FE8BB7A7F5B}"/>
              </a:ext>
            </a:extLst>
          </p:cNvPr>
          <p:cNvSpPr>
            <a:spLocks noGrp="1"/>
          </p:cNvSpPr>
          <p:nvPr>
            <p:ph type="sldNum" sz="quarter" idx="4"/>
          </p:nvPr>
        </p:nvSpPr>
        <p:spPr/>
        <p:txBody>
          <a:bodyPr/>
          <a:lstStyle/>
          <a:p>
            <a:fld id="{6FF4E196-A010-480C-A078-61D4EF757EA8}" type="slidenum">
              <a:rPr lang="en-US" smtClean="0"/>
              <a:t>21</a:t>
            </a:fld>
            <a:endParaRPr lang="en-US" dirty="0"/>
          </a:p>
        </p:txBody>
      </p:sp>
    </p:spTree>
    <p:extLst>
      <p:ext uri="{BB962C8B-B14F-4D97-AF65-F5344CB8AC3E}">
        <p14:creationId xmlns:p14="http://schemas.microsoft.com/office/powerpoint/2010/main" val="38842024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6D58-EDBB-4CDB-A6E2-E1BE94CB3955}"/>
              </a:ext>
            </a:extLst>
          </p:cNvPr>
          <p:cNvSpPr>
            <a:spLocks noGrp="1"/>
          </p:cNvSpPr>
          <p:nvPr>
            <p:ph type="title"/>
          </p:nvPr>
        </p:nvSpPr>
        <p:spPr>
          <a:xfrm>
            <a:off x="641521" y="274381"/>
            <a:ext cx="10908957" cy="1325563"/>
          </a:xfrm>
        </p:spPr>
        <p:txBody>
          <a:bodyPr>
            <a:normAutofit/>
          </a:bodyPr>
          <a:lstStyle/>
          <a:p>
            <a:pPr algn="ctr"/>
            <a:r>
              <a:rPr lang="en-US" sz="4000" b="1" dirty="0">
                <a:latin typeface="Georgia" panose="02040502050405020303" pitchFamily="18" charset="0"/>
              </a:rPr>
              <a:t>Adding Protocol Information in RAMP</a:t>
            </a:r>
          </a:p>
        </p:txBody>
      </p:sp>
      <p:sp>
        <p:nvSpPr>
          <p:cNvPr id="4" name="Slide Number Placeholder 3">
            <a:extLst>
              <a:ext uri="{FF2B5EF4-FFF2-40B4-BE49-F238E27FC236}">
                <a16:creationId xmlns:a16="http://schemas.microsoft.com/office/drawing/2014/main" id="{034859B2-7033-4E4A-83E5-2FE8BB7A7F5B}"/>
              </a:ext>
            </a:extLst>
          </p:cNvPr>
          <p:cNvSpPr>
            <a:spLocks noGrp="1"/>
          </p:cNvSpPr>
          <p:nvPr>
            <p:ph type="sldNum" sz="quarter" idx="4"/>
          </p:nvPr>
        </p:nvSpPr>
        <p:spPr/>
        <p:txBody>
          <a:bodyPr/>
          <a:lstStyle/>
          <a:p>
            <a:fld id="{6FF4E196-A010-480C-A078-61D4EF757EA8}" type="slidenum">
              <a:rPr lang="en-US" smtClean="0"/>
              <a:t>22</a:t>
            </a:fld>
            <a:endParaRPr lang="en-US" dirty="0"/>
          </a:p>
        </p:txBody>
      </p:sp>
      <p:graphicFrame>
        <p:nvGraphicFramePr>
          <p:cNvPr id="10" name="Object 9">
            <a:extLst>
              <a:ext uri="{FF2B5EF4-FFF2-40B4-BE49-F238E27FC236}">
                <a16:creationId xmlns:a16="http://schemas.microsoft.com/office/drawing/2014/main" id="{E0459F37-ACF3-BC54-A03C-053DA2EEBC20}"/>
              </a:ext>
            </a:extLst>
          </p:cNvPr>
          <p:cNvGraphicFramePr>
            <a:graphicFrameLocks noChangeAspect="1"/>
          </p:cNvGraphicFramePr>
          <p:nvPr>
            <p:extLst>
              <p:ext uri="{D42A27DB-BD31-4B8C-83A1-F6EECF244321}">
                <p14:modId xmlns:p14="http://schemas.microsoft.com/office/powerpoint/2010/main" val="1169649391"/>
              </p:ext>
            </p:extLst>
          </p:nvPr>
        </p:nvGraphicFramePr>
        <p:xfrm>
          <a:off x="7194568" y="1440624"/>
          <a:ext cx="3886200" cy="5029200"/>
        </p:xfrm>
        <a:graphic>
          <a:graphicData uri="http://schemas.openxmlformats.org/presentationml/2006/ole">
            <mc:AlternateContent xmlns:mc="http://schemas.openxmlformats.org/markup-compatibility/2006">
              <mc:Choice xmlns:v="urn:schemas-microsoft-com:vml" Requires="v">
                <p:oleObj name="Acrobat Document" r:id="rId3" imgW="3886052" imgH="5029200" progId="Acrobat.Document.DC">
                  <p:embed/>
                </p:oleObj>
              </mc:Choice>
              <mc:Fallback>
                <p:oleObj name="Acrobat Document" r:id="rId3" imgW="3886052" imgH="5029200" progId="Acrobat.Document.DC">
                  <p:embed/>
                  <p:pic>
                    <p:nvPicPr>
                      <p:cNvPr id="0" name=""/>
                      <p:cNvPicPr/>
                      <p:nvPr/>
                    </p:nvPicPr>
                    <p:blipFill>
                      <a:blip r:embed="rId4"/>
                      <a:stretch>
                        <a:fillRect/>
                      </a:stretch>
                    </p:blipFill>
                    <p:spPr>
                      <a:xfrm>
                        <a:off x="7194568" y="1440624"/>
                        <a:ext cx="3886200" cy="5029200"/>
                      </a:xfrm>
                      <a:prstGeom prst="rect">
                        <a:avLst/>
                      </a:prstGeom>
                      <a:ln>
                        <a:solidFill>
                          <a:srgbClr val="FF0000"/>
                        </a:solidFill>
                      </a:ln>
                    </p:spPr>
                  </p:pic>
                </p:oleObj>
              </mc:Fallback>
            </mc:AlternateContent>
          </a:graphicData>
        </a:graphic>
      </p:graphicFrame>
      <p:sp>
        <p:nvSpPr>
          <p:cNvPr id="14" name="TextBox 13">
            <a:extLst>
              <a:ext uri="{FF2B5EF4-FFF2-40B4-BE49-F238E27FC236}">
                <a16:creationId xmlns:a16="http://schemas.microsoft.com/office/drawing/2014/main" id="{7F72770B-3F6B-A716-F132-FB9AA7D11FB1}"/>
              </a:ext>
            </a:extLst>
          </p:cNvPr>
          <p:cNvSpPr txBox="1"/>
          <p:nvPr/>
        </p:nvSpPr>
        <p:spPr>
          <a:xfrm>
            <a:off x="553403" y="2371118"/>
            <a:ext cx="6925962" cy="4031873"/>
          </a:xfrm>
          <a:prstGeom prst="rect">
            <a:avLst/>
          </a:prstGeom>
          <a:noFill/>
        </p:spPr>
        <p:txBody>
          <a:bodyPr wrap="square">
            <a:spAutoFit/>
          </a:bodyPr>
          <a:lstStyle/>
          <a:p>
            <a:pPr marL="457200" indent="-457200">
              <a:buFont typeface="Arial" panose="020B0604020202020204" pitchFamily="34" charset="0"/>
              <a:buChar char="•"/>
            </a:pPr>
            <a:r>
              <a:rPr lang="en-US" sz="3200" dirty="0"/>
              <a:t>After the PI has added the RAMP record to their protocol, the information automatically populates into the Compliance Review </a:t>
            </a:r>
            <a:r>
              <a:rPr lang="en-US" sz="3200" dirty="0" err="1"/>
              <a:t>smartform</a:t>
            </a:r>
            <a:r>
              <a:rPr lang="en-US" sz="3200" dirty="0"/>
              <a:t>.</a:t>
            </a:r>
          </a:p>
          <a:p>
            <a:pPr marL="914400" lvl="1" indent="-457200">
              <a:buFont typeface="Arial" panose="020B0604020202020204" pitchFamily="34" charset="0"/>
              <a:buChar char="•"/>
            </a:pPr>
            <a:r>
              <a:rPr lang="en-US" sz="3200" dirty="0"/>
              <a:t>Associated question(s) must be answered ‘Yes’ </a:t>
            </a:r>
          </a:p>
          <a:p>
            <a:r>
              <a:rPr lang="en-US" sz="3200" dirty="0"/>
              <a:t>	</a:t>
            </a:r>
          </a:p>
        </p:txBody>
      </p:sp>
    </p:spTree>
    <p:extLst>
      <p:ext uri="{BB962C8B-B14F-4D97-AF65-F5344CB8AC3E}">
        <p14:creationId xmlns:p14="http://schemas.microsoft.com/office/powerpoint/2010/main" val="22391517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6D58-EDBB-4CDB-A6E2-E1BE94CB3955}"/>
              </a:ext>
            </a:extLst>
          </p:cNvPr>
          <p:cNvSpPr>
            <a:spLocks noGrp="1"/>
          </p:cNvSpPr>
          <p:nvPr>
            <p:ph type="title"/>
          </p:nvPr>
        </p:nvSpPr>
        <p:spPr/>
        <p:txBody>
          <a:bodyPr/>
          <a:lstStyle/>
          <a:p>
            <a:pPr algn="ctr"/>
            <a:r>
              <a:rPr lang="en-US" b="1" dirty="0">
                <a:latin typeface="+mn-lt"/>
              </a:rPr>
              <a:t>Adding Information in RAMP </a:t>
            </a:r>
            <a:r>
              <a:rPr lang="en-US" b="1" i="1" dirty="0">
                <a:latin typeface="+mn-lt"/>
              </a:rPr>
              <a:t>continued</a:t>
            </a:r>
          </a:p>
        </p:txBody>
      </p:sp>
      <p:sp>
        <p:nvSpPr>
          <p:cNvPr id="3" name="Content Placeholder 2">
            <a:extLst>
              <a:ext uri="{FF2B5EF4-FFF2-40B4-BE49-F238E27FC236}">
                <a16:creationId xmlns:a16="http://schemas.microsoft.com/office/drawing/2014/main" id="{8039A2C7-A3C3-40D6-AF7E-2EB2B5E425F9}"/>
              </a:ext>
            </a:extLst>
          </p:cNvPr>
          <p:cNvSpPr>
            <a:spLocks noGrp="1"/>
          </p:cNvSpPr>
          <p:nvPr>
            <p:ph idx="1"/>
          </p:nvPr>
        </p:nvSpPr>
        <p:spPr>
          <a:xfrm>
            <a:off x="838200" y="1868422"/>
            <a:ext cx="10372725" cy="3713228"/>
          </a:xfrm>
        </p:spPr>
        <p:txBody>
          <a:bodyPr>
            <a:normAutofit/>
          </a:bodyPr>
          <a:lstStyle/>
          <a:p>
            <a:r>
              <a:rPr lang="en-US" sz="3200" dirty="0"/>
              <a:t>Compliance Specialist, PI, Research Administrator etc. will upload to attachments. </a:t>
            </a:r>
          </a:p>
          <a:p>
            <a:pPr lvl="1"/>
            <a:r>
              <a:rPr lang="en-US" dirty="0"/>
              <a:t>Congruence Verification </a:t>
            </a:r>
            <a:r>
              <a:rPr lang="en-US" i="1" dirty="0"/>
              <a:t>(when applicable)</a:t>
            </a:r>
          </a:p>
          <a:p>
            <a:pPr lvl="1"/>
            <a:r>
              <a:rPr lang="en-US" dirty="0"/>
              <a:t>IRB Letter </a:t>
            </a:r>
            <a:r>
              <a:rPr lang="en-US" i="1" dirty="0"/>
              <a:t>(when applicable)</a:t>
            </a:r>
            <a:endParaRPr lang="en-US" dirty="0"/>
          </a:p>
          <a:p>
            <a:r>
              <a:rPr lang="en-US" sz="3200" dirty="0"/>
              <a:t>Approval Dates</a:t>
            </a:r>
          </a:p>
          <a:p>
            <a:pPr lvl="1"/>
            <a:r>
              <a:rPr lang="en-US" sz="2800" dirty="0"/>
              <a:t>Required protocol approvals, trainings, and reports must be in date at time of award setup.</a:t>
            </a:r>
          </a:p>
        </p:txBody>
      </p:sp>
      <p:sp>
        <p:nvSpPr>
          <p:cNvPr id="4" name="Slide Number Placeholder 3">
            <a:extLst>
              <a:ext uri="{FF2B5EF4-FFF2-40B4-BE49-F238E27FC236}">
                <a16:creationId xmlns:a16="http://schemas.microsoft.com/office/drawing/2014/main" id="{034859B2-7033-4E4A-83E5-2FE8BB7A7F5B}"/>
              </a:ext>
            </a:extLst>
          </p:cNvPr>
          <p:cNvSpPr>
            <a:spLocks noGrp="1"/>
          </p:cNvSpPr>
          <p:nvPr>
            <p:ph type="sldNum" sz="quarter" idx="4"/>
          </p:nvPr>
        </p:nvSpPr>
        <p:spPr/>
        <p:txBody>
          <a:bodyPr/>
          <a:lstStyle/>
          <a:p>
            <a:fld id="{6FF4E196-A010-480C-A078-61D4EF757EA8}" type="slidenum">
              <a:rPr lang="en-US" smtClean="0"/>
              <a:t>23</a:t>
            </a:fld>
            <a:endParaRPr lang="en-US" dirty="0"/>
          </a:p>
        </p:txBody>
      </p:sp>
    </p:spTree>
    <p:extLst>
      <p:ext uri="{BB962C8B-B14F-4D97-AF65-F5344CB8AC3E}">
        <p14:creationId xmlns:p14="http://schemas.microsoft.com/office/powerpoint/2010/main" val="11221422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6D58-EDBB-4CDB-A6E2-E1BE94CB3955}"/>
              </a:ext>
            </a:extLst>
          </p:cNvPr>
          <p:cNvSpPr>
            <a:spLocks noGrp="1"/>
          </p:cNvSpPr>
          <p:nvPr>
            <p:ph type="title"/>
          </p:nvPr>
        </p:nvSpPr>
        <p:spPr/>
        <p:txBody>
          <a:bodyPr/>
          <a:lstStyle/>
          <a:p>
            <a:pPr algn="ctr"/>
            <a:r>
              <a:rPr lang="en-US" b="1" dirty="0">
                <a:latin typeface="Georgia" panose="02040502050405020303" pitchFamily="18" charset="0"/>
              </a:rPr>
              <a:t>Protocol Lookup System (</a:t>
            </a:r>
            <a:r>
              <a:rPr lang="en-US" b="1" dirty="0" err="1">
                <a:latin typeface="Georgia" panose="02040502050405020303" pitchFamily="18" charset="0"/>
              </a:rPr>
              <a:t>PLuS</a:t>
            </a:r>
            <a:r>
              <a:rPr lang="en-US" b="1" dirty="0">
                <a:latin typeface="Georgia" panose="02040502050405020303" pitchFamily="18" charset="0"/>
              </a:rPr>
              <a:t>)</a:t>
            </a:r>
          </a:p>
        </p:txBody>
      </p:sp>
      <p:sp>
        <p:nvSpPr>
          <p:cNvPr id="3" name="Content Placeholder 2">
            <a:extLst>
              <a:ext uri="{FF2B5EF4-FFF2-40B4-BE49-F238E27FC236}">
                <a16:creationId xmlns:a16="http://schemas.microsoft.com/office/drawing/2014/main" id="{8039A2C7-A3C3-40D6-AF7E-2EB2B5E425F9}"/>
              </a:ext>
            </a:extLst>
          </p:cNvPr>
          <p:cNvSpPr>
            <a:spLocks noGrp="1"/>
          </p:cNvSpPr>
          <p:nvPr>
            <p:ph idx="1"/>
          </p:nvPr>
        </p:nvSpPr>
        <p:spPr>
          <a:xfrm>
            <a:off x="838200" y="1868422"/>
            <a:ext cx="10372725" cy="3713228"/>
          </a:xfrm>
        </p:spPr>
        <p:txBody>
          <a:bodyPr>
            <a:normAutofit/>
          </a:bodyPr>
          <a:lstStyle/>
          <a:p>
            <a:r>
              <a:rPr lang="en-US" sz="2800" dirty="0"/>
              <a:t>https://apps.research.wisc.edu/ARQ/Plus/</a:t>
            </a:r>
          </a:p>
        </p:txBody>
      </p:sp>
      <p:sp>
        <p:nvSpPr>
          <p:cNvPr id="4" name="Slide Number Placeholder 3">
            <a:extLst>
              <a:ext uri="{FF2B5EF4-FFF2-40B4-BE49-F238E27FC236}">
                <a16:creationId xmlns:a16="http://schemas.microsoft.com/office/drawing/2014/main" id="{034859B2-7033-4E4A-83E5-2FE8BB7A7F5B}"/>
              </a:ext>
            </a:extLst>
          </p:cNvPr>
          <p:cNvSpPr>
            <a:spLocks noGrp="1"/>
          </p:cNvSpPr>
          <p:nvPr>
            <p:ph type="sldNum" sz="quarter" idx="4"/>
          </p:nvPr>
        </p:nvSpPr>
        <p:spPr/>
        <p:txBody>
          <a:bodyPr/>
          <a:lstStyle/>
          <a:p>
            <a:fld id="{6FF4E196-A010-480C-A078-61D4EF757EA8}" type="slidenum">
              <a:rPr lang="en-US" smtClean="0"/>
              <a:t>24</a:t>
            </a:fld>
            <a:endParaRPr lang="en-US" dirty="0"/>
          </a:p>
        </p:txBody>
      </p:sp>
      <p:pic>
        <p:nvPicPr>
          <p:cNvPr id="6" name="Picture 5">
            <a:extLst>
              <a:ext uri="{FF2B5EF4-FFF2-40B4-BE49-F238E27FC236}">
                <a16:creationId xmlns:a16="http://schemas.microsoft.com/office/drawing/2014/main" id="{7EADC624-A140-49C2-A756-E32FFD205F1E}"/>
              </a:ext>
            </a:extLst>
          </p:cNvPr>
          <p:cNvPicPr>
            <a:picLocks noChangeAspect="1"/>
          </p:cNvPicPr>
          <p:nvPr/>
        </p:nvPicPr>
        <p:blipFill>
          <a:blip r:embed="rId3"/>
          <a:stretch>
            <a:fillRect/>
          </a:stretch>
        </p:blipFill>
        <p:spPr>
          <a:xfrm>
            <a:off x="2882688" y="2502435"/>
            <a:ext cx="5902966" cy="3491832"/>
          </a:xfrm>
          <a:prstGeom prst="rect">
            <a:avLst/>
          </a:prstGeom>
        </p:spPr>
      </p:pic>
    </p:spTree>
    <p:extLst>
      <p:ext uri="{BB962C8B-B14F-4D97-AF65-F5344CB8AC3E}">
        <p14:creationId xmlns:p14="http://schemas.microsoft.com/office/powerpoint/2010/main" val="1142299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6D58-EDBB-4CDB-A6E2-E1BE94CB3955}"/>
              </a:ext>
            </a:extLst>
          </p:cNvPr>
          <p:cNvSpPr>
            <a:spLocks noGrp="1"/>
          </p:cNvSpPr>
          <p:nvPr>
            <p:ph type="title"/>
          </p:nvPr>
        </p:nvSpPr>
        <p:spPr/>
        <p:txBody>
          <a:bodyPr/>
          <a:lstStyle/>
          <a:p>
            <a:pPr algn="ctr"/>
            <a:r>
              <a:rPr lang="en-US" b="1" dirty="0">
                <a:latin typeface="Georgia" panose="02040502050405020303" pitchFamily="18" charset="0"/>
              </a:rPr>
              <a:t>Outside Activities Reporting (OAR)</a:t>
            </a:r>
          </a:p>
        </p:txBody>
      </p:sp>
      <p:sp>
        <p:nvSpPr>
          <p:cNvPr id="3" name="Content Placeholder 2">
            <a:extLst>
              <a:ext uri="{FF2B5EF4-FFF2-40B4-BE49-F238E27FC236}">
                <a16:creationId xmlns:a16="http://schemas.microsoft.com/office/drawing/2014/main" id="{8039A2C7-A3C3-40D6-AF7E-2EB2B5E425F9}"/>
              </a:ext>
            </a:extLst>
          </p:cNvPr>
          <p:cNvSpPr>
            <a:spLocks noGrp="1"/>
          </p:cNvSpPr>
          <p:nvPr>
            <p:ph idx="1"/>
          </p:nvPr>
        </p:nvSpPr>
        <p:spPr>
          <a:xfrm>
            <a:off x="838200" y="1868422"/>
            <a:ext cx="10515600" cy="4351338"/>
          </a:xfrm>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Method for reporting relationships having potential for conflict of interest</a:t>
            </a:r>
            <a:endParaRPr lang="en-US" dirty="0"/>
          </a:p>
          <a:p>
            <a:r>
              <a:rPr lang="en-US" dirty="0"/>
              <a:t>Required  for anyone listed on a sponsored project</a:t>
            </a:r>
          </a:p>
          <a:p>
            <a:pPr lvl="1"/>
            <a:r>
              <a:rPr lang="en-US" sz="2800" dirty="0"/>
              <a:t>Annually by April 30</a:t>
            </a:r>
            <a:r>
              <a:rPr lang="en-US" sz="2800" baseline="30000" dirty="0"/>
              <a:t>th</a:t>
            </a:r>
            <a:endParaRPr lang="en-US" sz="2800" dirty="0"/>
          </a:p>
          <a:p>
            <a:pPr lvl="2"/>
            <a:r>
              <a:rPr lang="en-US" sz="2400" dirty="0"/>
              <a:t>And Within 30 days of </a:t>
            </a:r>
          </a:p>
          <a:p>
            <a:pPr lvl="3"/>
            <a:r>
              <a:rPr lang="en-US" sz="2600" dirty="0"/>
              <a:t>acquiring a new financial interest</a:t>
            </a:r>
          </a:p>
          <a:p>
            <a:pPr lvl="3"/>
            <a:r>
              <a:rPr lang="en-US" sz="2600" dirty="0"/>
              <a:t>a change to an existing financial interest</a:t>
            </a:r>
          </a:p>
          <a:p>
            <a:pPr lvl="2"/>
            <a:r>
              <a:rPr lang="en-US" sz="2400" dirty="0"/>
              <a:t>At time of application for federally funded research</a:t>
            </a:r>
          </a:p>
          <a:p>
            <a:endParaRPr lang="en-US" dirty="0">
              <a:solidFill>
                <a:schemeClr val="bg1"/>
              </a:solidFill>
            </a:endParaRPr>
          </a:p>
          <a:p>
            <a:pPr marL="457200" lvl="1" indent="0">
              <a:buNone/>
            </a:pPr>
            <a:endParaRPr lang="en-US" sz="2800" dirty="0">
              <a:solidFill>
                <a:schemeClr val="bg1"/>
              </a:solidFill>
            </a:endParaRPr>
          </a:p>
        </p:txBody>
      </p:sp>
      <p:sp>
        <p:nvSpPr>
          <p:cNvPr id="4" name="Slide Number Placeholder 3">
            <a:extLst>
              <a:ext uri="{FF2B5EF4-FFF2-40B4-BE49-F238E27FC236}">
                <a16:creationId xmlns:a16="http://schemas.microsoft.com/office/drawing/2014/main" id="{034859B2-7033-4E4A-83E5-2FE8BB7A7F5B}"/>
              </a:ext>
            </a:extLst>
          </p:cNvPr>
          <p:cNvSpPr>
            <a:spLocks noGrp="1"/>
          </p:cNvSpPr>
          <p:nvPr>
            <p:ph type="sldNum" sz="quarter" idx="4"/>
          </p:nvPr>
        </p:nvSpPr>
        <p:spPr/>
        <p:txBody>
          <a:bodyPr/>
          <a:lstStyle/>
          <a:p>
            <a:fld id="{6FF4E196-A010-480C-A078-61D4EF757EA8}" type="slidenum">
              <a:rPr lang="en-US" smtClean="0"/>
              <a:t>25</a:t>
            </a:fld>
            <a:endParaRPr lang="en-US" dirty="0"/>
          </a:p>
        </p:txBody>
      </p:sp>
    </p:spTree>
    <p:extLst>
      <p:ext uri="{BB962C8B-B14F-4D97-AF65-F5344CB8AC3E}">
        <p14:creationId xmlns:p14="http://schemas.microsoft.com/office/powerpoint/2010/main" val="3696477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FA9F-6642-4B73-BCC4-E19AF6315F59}"/>
              </a:ext>
            </a:extLst>
          </p:cNvPr>
          <p:cNvSpPr>
            <a:spLocks noGrp="1"/>
          </p:cNvSpPr>
          <p:nvPr>
            <p:ph type="title"/>
          </p:nvPr>
        </p:nvSpPr>
        <p:spPr/>
        <p:txBody>
          <a:bodyPr/>
          <a:lstStyle/>
          <a:p>
            <a:pPr algn="ctr"/>
            <a:r>
              <a:rPr lang="en-US" b="1" dirty="0">
                <a:latin typeface="Georgia" panose="02040502050405020303" pitchFamily="18" charset="0"/>
              </a:rPr>
              <a:t>Required Trainings</a:t>
            </a:r>
          </a:p>
        </p:txBody>
      </p:sp>
      <p:sp>
        <p:nvSpPr>
          <p:cNvPr id="3" name="Content Placeholder 2">
            <a:extLst>
              <a:ext uri="{FF2B5EF4-FFF2-40B4-BE49-F238E27FC236}">
                <a16:creationId xmlns:a16="http://schemas.microsoft.com/office/drawing/2014/main" id="{F5542D57-43D5-4123-A9E4-1C24D40CCAC4}"/>
              </a:ext>
            </a:extLst>
          </p:cNvPr>
          <p:cNvSpPr>
            <a:spLocks noGrp="1"/>
          </p:cNvSpPr>
          <p:nvPr>
            <p:ph idx="1"/>
          </p:nvPr>
        </p:nvSpPr>
        <p:spPr/>
        <p:txBody>
          <a:bodyPr>
            <a:normAutofit/>
          </a:bodyPr>
          <a:lstStyle/>
          <a:p>
            <a:r>
              <a:rPr lang="en-US" dirty="0"/>
              <a:t>Conflict of Interest (COI)</a:t>
            </a:r>
          </a:p>
          <a:p>
            <a:pPr lvl="1"/>
            <a:r>
              <a:rPr lang="en-US" dirty="0"/>
              <a:t>Required for anyone listed on a federally sponsored research project or human subjects (IRB) protocol</a:t>
            </a:r>
          </a:p>
          <a:p>
            <a:pPr lvl="2"/>
            <a:r>
              <a:rPr lang="en-US" dirty="0">
                <a:solidFill>
                  <a:srgbClr val="FF0000"/>
                </a:solidFill>
                <a:hlinkClick r:id="rId3">
                  <a:extLst>
                    <a:ext uri="{A12FA001-AC4F-418D-AE19-62706E023703}">
                      <ahyp:hlinkClr xmlns:ahyp="http://schemas.microsoft.com/office/drawing/2018/hyperlinkcolor" val="tx"/>
                    </a:ext>
                  </a:extLst>
                </a:hlinkClick>
              </a:rPr>
              <a:t>canvas.wisc.edu/enroll/D9DRHR</a:t>
            </a:r>
            <a:endParaRPr lang="en-US" dirty="0">
              <a:solidFill>
                <a:srgbClr val="FF0000"/>
              </a:solidFill>
            </a:endParaRPr>
          </a:p>
          <a:p>
            <a:r>
              <a:rPr lang="en-US" dirty="0"/>
              <a:t>Responsible and Ethical Conduct of Research (RECR)</a:t>
            </a:r>
          </a:p>
          <a:p>
            <a:pPr lvl="1"/>
            <a:r>
              <a:rPr lang="en-US" dirty="0"/>
              <a:t>Required for</a:t>
            </a:r>
          </a:p>
          <a:p>
            <a:pPr lvl="2"/>
            <a:r>
              <a:rPr lang="en-US" dirty="0"/>
              <a:t>NSF</a:t>
            </a:r>
          </a:p>
          <a:p>
            <a:pPr lvl="2"/>
            <a:r>
              <a:rPr lang="en-US" dirty="0"/>
              <a:t>USDA-NIFA</a:t>
            </a:r>
          </a:p>
          <a:p>
            <a:pPr lvl="2"/>
            <a:r>
              <a:rPr lang="en-US" dirty="0"/>
              <a:t>USDA-NIFA Capacity (142) Awards </a:t>
            </a:r>
          </a:p>
          <a:p>
            <a:pPr lvl="2"/>
            <a:r>
              <a:rPr lang="en-US" dirty="0"/>
              <a:t>NIH  (Requirement included in grant application)</a:t>
            </a:r>
          </a:p>
        </p:txBody>
      </p:sp>
      <p:sp>
        <p:nvSpPr>
          <p:cNvPr id="4" name="Slide Number Placeholder 3">
            <a:extLst>
              <a:ext uri="{FF2B5EF4-FFF2-40B4-BE49-F238E27FC236}">
                <a16:creationId xmlns:a16="http://schemas.microsoft.com/office/drawing/2014/main" id="{E384CD89-1F7C-4BF4-84F7-70243C7C3375}"/>
              </a:ext>
            </a:extLst>
          </p:cNvPr>
          <p:cNvSpPr>
            <a:spLocks noGrp="1"/>
          </p:cNvSpPr>
          <p:nvPr>
            <p:ph type="sldNum" sz="quarter" idx="4"/>
          </p:nvPr>
        </p:nvSpPr>
        <p:spPr/>
        <p:txBody>
          <a:bodyPr/>
          <a:lstStyle/>
          <a:p>
            <a:fld id="{6FF4E196-A010-480C-A078-61D4EF757EA8}" type="slidenum">
              <a:rPr lang="en-US" smtClean="0"/>
              <a:t>26</a:t>
            </a:fld>
            <a:endParaRPr lang="en-US" dirty="0"/>
          </a:p>
        </p:txBody>
      </p:sp>
      <p:sp>
        <p:nvSpPr>
          <p:cNvPr id="5" name="TextBox 4">
            <a:extLst>
              <a:ext uri="{FF2B5EF4-FFF2-40B4-BE49-F238E27FC236}">
                <a16:creationId xmlns:a16="http://schemas.microsoft.com/office/drawing/2014/main" id="{6BED1E65-C76F-43A8-8EE4-7ACE2AF36163}"/>
              </a:ext>
            </a:extLst>
          </p:cNvPr>
          <p:cNvSpPr txBox="1"/>
          <p:nvPr/>
        </p:nvSpPr>
        <p:spPr>
          <a:xfrm>
            <a:off x="6096000" y="4351916"/>
            <a:ext cx="3490784" cy="707886"/>
          </a:xfrm>
          <a:prstGeom prst="rect">
            <a:avLst/>
          </a:prstGeom>
          <a:noFill/>
          <a:ln>
            <a:solidFill>
              <a:srgbClr val="FF0000"/>
            </a:solidFill>
          </a:ln>
        </p:spPr>
        <p:txBody>
          <a:bodyPr wrap="square" rtlCol="0">
            <a:spAutoFit/>
          </a:bodyPr>
          <a:lstStyle/>
          <a:p>
            <a:r>
              <a:rPr lang="en-US" sz="2000" dirty="0">
                <a:solidFill>
                  <a:srgbClr val="FF0000"/>
                </a:solidFill>
                <a:hlinkClick r:id="rId4">
                  <a:extLst>
                    <a:ext uri="{A12FA001-AC4F-418D-AE19-62706E023703}">
                      <ahyp:hlinkClr xmlns:ahyp="http://schemas.microsoft.com/office/drawing/2018/hyperlinkcolor" val="tx"/>
                    </a:ext>
                  </a:extLst>
                </a:hlinkClick>
              </a:rPr>
              <a:t>canvas.wisc.edu/enroll/EET6NH</a:t>
            </a:r>
            <a:endParaRPr lang="en-US" sz="2000" dirty="0">
              <a:solidFill>
                <a:srgbClr val="FF0000"/>
              </a:solidFill>
            </a:endParaRPr>
          </a:p>
          <a:p>
            <a:endParaRPr lang="en-US" sz="2000" dirty="0"/>
          </a:p>
        </p:txBody>
      </p:sp>
      <p:cxnSp>
        <p:nvCxnSpPr>
          <p:cNvPr id="8" name="Straight Connector 7">
            <a:extLst>
              <a:ext uri="{FF2B5EF4-FFF2-40B4-BE49-F238E27FC236}">
                <a16:creationId xmlns:a16="http://schemas.microsoft.com/office/drawing/2014/main" id="{4CFF5432-7B69-447E-AA06-164F5ACC2863}"/>
              </a:ext>
            </a:extLst>
          </p:cNvPr>
          <p:cNvCxnSpPr>
            <a:cxnSpLocks/>
          </p:cNvCxnSpPr>
          <p:nvPr/>
        </p:nvCxnSpPr>
        <p:spPr>
          <a:xfrm>
            <a:off x="2605216" y="4521495"/>
            <a:ext cx="3490784" cy="1843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7B0C57-8749-432A-A560-E6F21B8705E0}"/>
              </a:ext>
            </a:extLst>
          </p:cNvPr>
          <p:cNvCxnSpPr>
            <a:cxnSpLocks/>
            <a:endCxn id="5" idx="1"/>
          </p:cNvCxnSpPr>
          <p:nvPr/>
        </p:nvCxnSpPr>
        <p:spPr>
          <a:xfrm flipV="1">
            <a:off x="3410465" y="4616418"/>
            <a:ext cx="2685535" cy="1780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6E013C-0934-4950-95B9-D6AE391157E4}"/>
              </a:ext>
            </a:extLst>
          </p:cNvPr>
          <p:cNvCxnSpPr>
            <a:cxnSpLocks/>
          </p:cNvCxnSpPr>
          <p:nvPr/>
        </p:nvCxnSpPr>
        <p:spPr>
          <a:xfrm flipV="1">
            <a:off x="5659395" y="4705859"/>
            <a:ext cx="436605" cy="3931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325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C8B9-2C76-F556-9275-46C3FE8AFF83}"/>
              </a:ext>
            </a:extLst>
          </p:cNvPr>
          <p:cNvSpPr>
            <a:spLocks noGrp="1"/>
          </p:cNvSpPr>
          <p:nvPr>
            <p:ph type="title"/>
          </p:nvPr>
        </p:nvSpPr>
        <p:spPr/>
        <p:txBody>
          <a:bodyPr/>
          <a:lstStyle/>
          <a:p>
            <a:pPr algn="ctr"/>
            <a:r>
              <a:rPr lang="en-US" b="1" dirty="0">
                <a:latin typeface="Georgia" panose="02040502050405020303" pitchFamily="18" charset="0"/>
              </a:rPr>
              <a:t>COI Portal</a:t>
            </a:r>
          </a:p>
        </p:txBody>
      </p:sp>
      <p:sp>
        <p:nvSpPr>
          <p:cNvPr id="3" name="Content Placeholder 2">
            <a:extLst>
              <a:ext uri="{FF2B5EF4-FFF2-40B4-BE49-F238E27FC236}">
                <a16:creationId xmlns:a16="http://schemas.microsoft.com/office/drawing/2014/main" id="{61281B76-4F38-A4AF-DF6E-B68041F75EE3}"/>
              </a:ext>
            </a:extLst>
          </p:cNvPr>
          <p:cNvSpPr>
            <a:spLocks noGrp="1"/>
          </p:cNvSpPr>
          <p:nvPr>
            <p:ph idx="1"/>
          </p:nvPr>
        </p:nvSpPr>
        <p:spPr>
          <a:xfrm>
            <a:off x="838200" y="1862695"/>
            <a:ext cx="10515600" cy="4351338"/>
          </a:xfrm>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Tool to determine OAR Status and COI Training</a:t>
            </a:r>
            <a:endParaRPr lang="en-US" dirty="0">
              <a:solidFill>
                <a:srgbClr val="0563C1"/>
              </a:solidFill>
              <a:hlinkClick r:id="rId3">
                <a:extLst>
                  <a:ext uri="{A12FA001-AC4F-418D-AE19-62706E023703}">
                    <ahyp:hlinkClr xmlns:ahyp="http://schemas.microsoft.com/office/drawing/2018/hyperlinkcolor" val="tx"/>
                  </a:ext>
                </a:extLst>
              </a:hlinkClick>
            </a:endParaRPr>
          </a:p>
          <a:p>
            <a:pPr lvl="1"/>
            <a:r>
              <a:rPr lang="en-US" dirty="0">
                <a:solidFill>
                  <a:srgbClr val="C00000"/>
                </a:solidFill>
                <a:hlinkClick r:id="rId3">
                  <a:extLst>
                    <a:ext uri="{A12FA001-AC4F-418D-AE19-62706E023703}">
                      <ahyp:hlinkClr xmlns:ahyp="http://schemas.microsoft.com/office/drawing/2018/hyperlinkcolor" val="tx"/>
                    </a:ext>
                  </a:extLst>
                </a:hlinkClick>
              </a:rPr>
              <a:t>https://apps.research.wisc.edu/COI/Lookups/OAR</a:t>
            </a:r>
            <a:endParaRPr lang="en-US" dirty="0">
              <a:solidFill>
                <a:srgbClr val="C00000"/>
              </a:solidFill>
            </a:endParaRPr>
          </a:p>
          <a:p>
            <a:pPr marL="0" indent="0">
              <a:buNone/>
            </a:pPr>
            <a:endParaRPr lang="en-US" dirty="0">
              <a:solidFill>
                <a:srgbClr val="C00000"/>
              </a:solidFill>
            </a:endParaRPr>
          </a:p>
        </p:txBody>
      </p:sp>
      <p:sp>
        <p:nvSpPr>
          <p:cNvPr id="4" name="Slide Number Placeholder 3">
            <a:extLst>
              <a:ext uri="{FF2B5EF4-FFF2-40B4-BE49-F238E27FC236}">
                <a16:creationId xmlns:a16="http://schemas.microsoft.com/office/drawing/2014/main" id="{33952BE7-F0C5-36CE-37DE-7F461A2862B1}"/>
              </a:ext>
            </a:extLst>
          </p:cNvPr>
          <p:cNvSpPr>
            <a:spLocks noGrp="1"/>
          </p:cNvSpPr>
          <p:nvPr>
            <p:ph type="sldNum" sz="quarter" idx="4"/>
          </p:nvPr>
        </p:nvSpPr>
        <p:spPr/>
        <p:txBody>
          <a:bodyPr/>
          <a:lstStyle/>
          <a:p>
            <a:fld id="{6FF4E196-A010-480C-A078-61D4EF757EA8}" type="slidenum">
              <a:rPr lang="en-US" smtClean="0"/>
              <a:t>27</a:t>
            </a:fld>
            <a:endParaRPr lang="en-US" dirty="0"/>
          </a:p>
        </p:txBody>
      </p:sp>
      <p:pic>
        <p:nvPicPr>
          <p:cNvPr id="7" name="Picture 6">
            <a:extLst>
              <a:ext uri="{FF2B5EF4-FFF2-40B4-BE49-F238E27FC236}">
                <a16:creationId xmlns:a16="http://schemas.microsoft.com/office/drawing/2014/main" id="{E6AFE1ED-57C4-BB49-8DE6-EDFD7578BBCC}"/>
              </a:ext>
            </a:extLst>
          </p:cNvPr>
          <p:cNvPicPr>
            <a:picLocks noChangeAspect="1"/>
          </p:cNvPicPr>
          <p:nvPr/>
        </p:nvPicPr>
        <p:blipFill>
          <a:blip r:embed="rId4"/>
          <a:stretch>
            <a:fillRect/>
          </a:stretch>
        </p:blipFill>
        <p:spPr>
          <a:xfrm>
            <a:off x="1293976" y="2754253"/>
            <a:ext cx="9604047" cy="3330883"/>
          </a:xfrm>
          <a:prstGeom prst="rect">
            <a:avLst/>
          </a:prstGeom>
        </p:spPr>
      </p:pic>
    </p:spTree>
    <p:extLst>
      <p:ext uri="{BB962C8B-B14F-4D97-AF65-F5344CB8AC3E}">
        <p14:creationId xmlns:p14="http://schemas.microsoft.com/office/powerpoint/2010/main" val="41018196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FA9F-6642-4B73-BCC4-E19AF6315F59}"/>
              </a:ext>
            </a:extLst>
          </p:cNvPr>
          <p:cNvSpPr>
            <a:spLocks noGrp="1"/>
          </p:cNvSpPr>
          <p:nvPr>
            <p:ph type="title"/>
          </p:nvPr>
        </p:nvSpPr>
        <p:spPr>
          <a:xfrm>
            <a:off x="517952" y="365627"/>
            <a:ext cx="10958384" cy="1325563"/>
          </a:xfrm>
        </p:spPr>
        <p:txBody>
          <a:bodyPr>
            <a:normAutofit/>
          </a:bodyPr>
          <a:lstStyle/>
          <a:p>
            <a:pPr algn="ctr"/>
            <a:r>
              <a:rPr lang="en-US" sz="3600" b="1" dirty="0">
                <a:latin typeface="Georgia" panose="02040502050405020303" pitchFamily="18" charset="0"/>
              </a:rPr>
              <a:t>VCRGE Training Information Lookup Tool</a:t>
            </a:r>
          </a:p>
        </p:txBody>
      </p:sp>
      <p:sp>
        <p:nvSpPr>
          <p:cNvPr id="3" name="Content Placeholder 2">
            <a:extLst>
              <a:ext uri="{FF2B5EF4-FFF2-40B4-BE49-F238E27FC236}">
                <a16:creationId xmlns:a16="http://schemas.microsoft.com/office/drawing/2014/main" id="{F5542D57-43D5-4123-A9E4-1C24D40CCAC4}"/>
              </a:ext>
            </a:extLst>
          </p:cNvPr>
          <p:cNvSpPr>
            <a:spLocks noGrp="1"/>
          </p:cNvSpPr>
          <p:nvPr>
            <p:ph idx="1"/>
          </p:nvPr>
        </p:nvSpPr>
        <p:spPr/>
        <p:txBody>
          <a:bodyPr/>
          <a:lstStyle/>
          <a:p>
            <a:r>
              <a:rPr lang="en-US" dirty="0"/>
              <a:t>Search tool for: COI, RCR, and other Trainings</a:t>
            </a:r>
          </a:p>
          <a:p>
            <a:r>
              <a:rPr lang="en-US" dirty="0">
                <a:solidFill>
                  <a:srgbClr val="0563C1"/>
                </a:solidFill>
                <a:hlinkClick r:id="rId2">
                  <a:extLst>
                    <a:ext uri="{A12FA001-AC4F-418D-AE19-62706E023703}">
                      <ahyp:hlinkClr xmlns:ahyp="http://schemas.microsoft.com/office/drawing/2018/hyperlinkcolor" val="tx"/>
                    </a:ext>
                  </a:extLst>
                </a:hlinkClick>
              </a:rPr>
              <a:t>https</a:t>
            </a:r>
            <a:r>
              <a:rPr lang="en-US" dirty="0">
                <a:solidFill>
                  <a:srgbClr val="C00000"/>
                </a:solidFill>
                <a:hlinkClick r:id="rId2">
                  <a:extLst>
                    <a:ext uri="{A12FA001-AC4F-418D-AE19-62706E023703}">
                      <ahyp:hlinkClr xmlns:ahyp="http://schemas.microsoft.com/office/drawing/2018/hyperlinkcolor" val="tx"/>
                    </a:ext>
                  </a:extLst>
                </a:hlinkClick>
              </a:rPr>
              <a:t>://apps.research.wisc.edu/TILT</a:t>
            </a:r>
            <a:endParaRPr lang="en-US" dirty="0">
              <a:solidFill>
                <a:srgbClr val="C00000"/>
              </a:solidFill>
            </a:endParaRPr>
          </a:p>
        </p:txBody>
      </p:sp>
      <p:sp>
        <p:nvSpPr>
          <p:cNvPr id="4" name="Slide Number Placeholder 3">
            <a:extLst>
              <a:ext uri="{FF2B5EF4-FFF2-40B4-BE49-F238E27FC236}">
                <a16:creationId xmlns:a16="http://schemas.microsoft.com/office/drawing/2014/main" id="{E384CD89-1F7C-4BF4-84F7-70243C7C3375}"/>
              </a:ext>
            </a:extLst>
          </p:cNvPr>
          <p:cNvSpPr>
            <a:spLocks noGrp="1"/>
          </p:cNvSpPr>
          <p:nvPr>
            <p:ph type="sldNum" sz="quarter" idx="4"/>
          </p:nvPr>
        </p:nvSpPr>
        <p:spPr/>
        <p:txBody>
          <a:bodyPr/>
          <a:lstStyle/>
          <a:p>
            <a:fld id="{6FF4E196-A010-480C-A078-61D4EF757EA8}" type="slidenum">
              <a:rPr lang="en-US" smtClean="0"/>
              <a:t>28</a:t>
            </a:fld>
            <a:endParaRPr lang="en-US" dirty="0"/>
          </a:p>
        </p:txBody>
      </p:sp>
      <p:pic>
        <p:nvPicPr>
          <p:cNvPr id="6" name="Picture 5">
            <a:extLst>
              <a:ext uri="{FF2B5EF4-FFF2-40B4-BE49-F238E27FC236}">
                <a16:creationId xmlns:a16="http://schemas.microsoft.com/office/drawing/2014/main" id="{483B60A4-7101-4133-9B06-CC15532961FB}"/>
              </a:ext>
            </a:extLst>
          </p:cNvPr>
          <p:cNvPicPr>
            <a:picLocks noChangeAspect="1"/>
          </p:cNvPicPr>
          <p:nvPr/>
        </p:nvPicPr>
        <p:blipFill>
          <a:blip r:embed="rId3"/>
          <a:stretch>
            <a:fillRect/>
          </a:stretch>
        </p:blipFill>
        <p:spPr>
          <a:xfrm>
            <a:off x="1898009" y="3003352"/>
            <a:ext cx="8198271" cy="3854648"/>
          </a:xfrm>
          <a:prstGeom prst="rect">
            <a:avLst/>
          </a:prstGeom>
        </p:spPr>
      </p:pic>
    </p:spTree>
    <p:extLst>
      <p:ext uri="{BB962C8B-B14F-4D97-AF65-F5344CB8AC3E}">
        <p14:creationId xmlns:p14="http://schemas.microsoft.com/office/powerpoint/2010/main" val="6542805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FA9F-6642-4B73-BCC4-E19AF6315F59}"/>
              </a:ext>
            </a:extLst>
          </p:cNvPr>
          <p:cNvSpPr>
            <a:spLocks noGrp="1"/>
          </p:cNvSpPr>
          <p:nvPr>
            <p:ph type="title"/>
          </p:nvPr>
        </p:nvSpPr>
        <p:spPr/>
        <p:txBody>
          <a:bodyPr>
            <a:normAutofit/>
          </a:bodyPr>
          <a:lstStyle/>
          <a:p>
            <a:pPr algn="ctr"/>
            <a:r>
              <a:rPr lang="en-US" sz="4000" b="1" dirty="0">
                <a:latin typeface="Georgia" panose="02040502050405020303" pitchFamily="18" charset="0"/>
              </a:rPr>
              <a:t>Export Controls</a:t>
            </a:r>
          </a:p>
        </p:txBody>
      </p:sp>
      <p:sp>
        <p:nvSpPr>
          <p:cNvPr id="8" name="Content Placeholder 7">
            <a:extLst>
              <a:ext uri="{FF2B5EF4-FFF2-40B4-BE49-F238E27FC236}">
                <a16:creationId xmlns:a16="http://schemas.microsoft.com/office/drawing/2014/main" id="{EA9DD37F-5883-65DA-0FEE-FB81A499DFB5}"/>
              </a:ext>
            </a:extLst>
          </p:cNvPr>
          <p:cNvSpPr>
            <a:spLocks noGrp="1"/>
          </p:cNvSpPr>
          <p:nvPr>
            <p:ph idx="1"/>
          </p:nvPr>
        </p:nvSpPr>
        <p:spPr>
          <a:xfrm>
            <a:off x="673248" y="1971871"/>
            <a:ext cx="7283824" cy="4351338"/>
          </a:xfrm>
        </p:spPr>
        <p:txBody>
          <a:bodyPr>
            <a:normAutofit/>
          </a:bodyPr>
          <a:lstStyle/>
          <a:p>
            <a:r>
              <a:rPr lang="en-US" dirty="0">
                <a:ea typeface="Osaka" charset="0"/>
                <a:cs typeface="Times New Roman"/>
              </a:rPr>
              <a:t>Federal laws &amp; regulations control distribution of certain commodities, technologies, information and data </a:t>
            </a:r>
            <a:r>
              <a:rPr lang="en-US" dirty="0">
                <a:cs typeface="Arial" panose="020B0604020202020204" pitchFamily="34" charset="0"/>
              </a:rPr>
              <a:t>to foreign persons or organizations</a:t>
            </a:r>
            <a:endParaRPr lang="en-US" dirty="0">
              <a:ea typeface="Osaka" charset="0"/>
              <a:cs typeface="Times New Roman"/>
            </a:endParaRPr>
          </a:p>
          <a:p>
            <a:pPr lvl="1"/>
            <a:r>
              <a:rPr lang="en-US" sz="2800" dirty="0">
                <a:cs typeface="Arial" panose="020B0604020202020204" pitchFamily="34" charset="0"/>
              </a:rPr>
              <a:t>For national security</a:t>
            </a:r>
          </a:p>
          <a:p>
            <a:pPr lvl="2"/>
            <a:r>
              <a:rPr lang="en-US" sz="2400" dirty="0">
                <a:cs typeface="Arial" panose="020B0604020202020204" pitchFamily="34" charset="0"/>
              </a:rPr>
              <a:t>Military and dual use products, technology</a:t>
            </a:r>
          </a:p>
          <a:p>
            <a:pPr lvl="1"/>
            <a:r>
              <a:rPr lang="en-US" sz="2800" dirty="0">
                <a:cs typeface="Arial" panose="020B0604020202020204" pitchFamily="34" charset="0"/>
              </a:rPr>
              <a:t>For economic purposes</a:t>
            </a:r>
          </a:p>
          <a:p>
            <a:pPr lvl="2"/>
            <a:r>
              <a:rPr lang="en-US" sz="2400" dirty="0">
                <a:ea typeface="Osaka" charset="0"/>
                <a:cs typeface="Times New Roman"/>
              </a:rPr>
              <a:t>Sanctions, Restricted Parties and </a:t>
            </a:r>
            <a:r>
              <a:rPr lang="en-US" sz="2400" dirty="0">
                <a:cs typeface="Arial" panose="020B0604020202020204" pitchFamily="34" charset="0"/>
              </a:rPr>
              <a:t>Specially Designated Nationals Lists</a:t>
            </a:r>
          </a:p>
        </p:txBody>
      </p:sp>
      <p:sp>
        <p:nvSpPr>
          <p:cNvPr id="4" name="Slide Number Placeholder 3">
            <a:extLst>
              <a:ext uri="{FF2B5EF4-FFF2-40B4-BE49-F238E27FC236}">
                <a16:creationId xmlns:a16="http://schemas.microsoft.com/office/drawing/2014/main" id="{E384CD89-1F7C-4BF4-84F7-70243C7C3375}"/>
              </a:ext>
            </a:extLst>
          </p:cNvPr>
          <p:cNvSpPr>
            <a:spLocks noGrp="1"/>
          </p:cNvSpPr>
          <p:nvPr>
            <p:ph type="sldNum" sz="quarter" idx="4"/>
          </p:nvPr>
        </p:nvSpPr>
        <p:spPr/>
        <p:txBody>
          <a:bodyPr/>
          <a:lstStyle/>
          <a:p>
            <a:fld id="{6FF4E196-A010-480C-A078-61D4EF757EA8}" type="slidenum">
              <a:rPr lang="en-US" smtClean="0"/>
              <a:t>29</a:t>
            </a:fld>
            <a:endParaRPr lang="en-US" dirty="0"/>
          </a:p>
        </p:txBody>
      </p:sp>
      <p:pic>
        <p:nvPicPr>
          <p:cNvPr id="5" name="Picture 4" descr="A person sitting in an airplane seat using a laptop computer">
            <a:extLst>
              <a:ext uri="{FF2B5EF4-FFF2-40B4-BE49-F238E27FC236}">
                <a16:creationId xmlns:a16="http://schemas.microsoft.com/office/drawing/2014/main" id="{CB3DCB59-BBAF-7985-9CD8-FCC4A18C30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3258" y="2822981"/>
            <a:ext cx="3396728" cy="2264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23464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6B3E97-DF44-4B80-9942-ECEDA041B93A}"/>
              </a:ext>
            </a:extLst>
          </p:cNvPr>
          <p:cNvSpPr>
            <a:spLocks noGrp="1"/>
          </p:cNvSpPr>
          <p:nvPr>
            <p:ph idx="1"/>
          </p:nvPr>
        </p:nvSpPr>
        <p:spPr>
          <a:xfrm>
            <a:off x="4542473" y="1868422"/>
            <a:ext cx="6079807" cy="4351338"/>
          </a:xfrm>
        </p:spPr>
        <p:txBody>
          <a:bodyPr>
            <a:normAutofit fontScale="92500" lnSpcReduction="10000"/>
          </a:bodyPr>
          <a:lstStyle/>
          <a:p>
            <a:r>
              <a:rPr lang="en-US" sz="3200" dirty="0"/>
              <a:t>The big three committees</a:t>
            </a:r>
          </a:p>
          <a:p>
            <a:pPr lvl="1"/>
            <a:r>
              <a:rPr lang="en-US" sz="2800" dirty="0"/>
              <a:t>IACUC</a:t>
            </a:r>
          </a:p>
          <a:p>
            <a:pPr lvl="1"/>
            <a:r>
              <a:rPr lang="en-US" sz="2800" dirty="0"/>
              <a:t>IBC</a:t>
            </a:r>
          </a:p>
          <a:p>
            <a:pPr lvl="1"/>
            <a:r>
              <a:rPr lang="en-US" sz="2800" dirty="0"/>
              <a:t>IRB</a:t>
            </a:r>
          </a:p>
          <a:p>
            <a:r>
              <a:rPr lang="en-US" sz="3200" dirty="0"/>
              <a:t>PI Status</a:t>
            </a:r>
          </a:p>
          <a:p>
            <a:r>
              <a:rPr lang="en-US" sz="3200" dirty="0"/>
              <a:t>Outside Activity Reporting (OAR)</a:t>
            </a:r>
          </a:p>
          <a:p>
            <a:r>
              <a:rPr lang="en-US" sz="3200" dirty="0"/>
              <a:t>Required Trainings</a:t>
            </a:r>
          </a:p>
          <a:p>
            <a:r>
              <a:rPr lang="en-US" sz="3200" dirty="0"/>
              <a:t>Export Controls</a:t>
            </a:r>
          </a:p>
          <a:p>
            <a:r>
              <a:rPr lang="en-US" sz="3200" dirty="0"/>
              <a:t>Other Compliance Items</a:t>
            </a:r>
          </a:p>
        </p:txBody>
      </p:sp>
      <p:sp>
        <p:nvSpPr>
          <p:cNvPr id="4" name="Slide Number Placeholder 3">
            <a:extLst>
              <a:ext uri="{FF2B5EF4-FFF2-40B4-BE49-F238E27FC236}">
                <a16:creationId xmlns:a16="http://schemas.microsoft.com/office/drawing/2014/main" id="{8A48D076-04E0-4598-BD88-F32643DCCD47}"/>
              </a:ext>
            </a:extLst>
          </p:cNvPr>
          <p:cNvSpPr>
            <a:spLocks noGrp="1"/>
          </p:cNvSpPr>
          <p:nvPr>
            <p:ph type="sldNum" sz="quarter" idx="4"/>
          </p:nvPr>
        </p:nvSpPr>
        <p:spPr/>
        <p:txBody>
          <a:bodyPr/>
          <a:lstStyle/>
          <a:p>
            <a:fld id="{6FF4E196-A010-480C-A078-61D4EF757EA8}" type="slidenum">
              <a:rPr lang="en-US" smtClean="0"/>
              <a:t>3</a:t>
            </a:fld>
            <a:endParaRPr lang="en-US" dirty="0"/>
          </a:p>
        </p:txBody>
      </p:sp>
      <p:sp>
        <p:nvSpPr>
          <p:cNvPr id="9" name="Title 1">
            <a:extLst>
              <a:ext uri="{FF2B5EF4-FFF2-40B4-BE49-F238E27FC236}">
                <a16:creationId xmlns:a16="http://schemas.microsoft.com/office/drawing/2014/main" id="{E47F6208-0013-CB87-2AF3-6465CD21E357}"/>
              </a:ext>
            </a:extLst>
          </p:cNvPr>
          <p:cNvSpPr>
            <a:spLocks noGrp="1"/>
          </p:cNvSpPr>
          <p:nvPr>
            <p:ph type="title"/>
          </p:nvPr>
        </p:nvSpPr>
        <p:spPr>
          <a:xfrm>
            <a:off x="838200" y="365125"/>
            <a:ext cx="10515600" cy="1325563"/>
          </a:xfrm>
        </p:spPr>
        <p:txBody>
          <a:bodyPr>
            <a:normAutofit/>
          </a:bodyPr>
          <a:lstStyle/>
          <a:p>
            <a:pPr algn="ctr"/>
            <a:r>
              <a:rPr lang="en-US" sz="4000" b="1" dirty="0">
                <a:latin typeface="Georgia" panose="02040502050405020303" pitchFamily="18" charset="0"/>
              </a:rPr>
              <a:t>What We Will Cover</a:t>
            </a:r>
          </a:p>
        </p:txBody>
      </p:sp>
      <p:pic>
        <p:nvPicPr>
          <p:cNvPr id="13" name="Graphic 12" descr="Clipboard Checked with solid fill">
            <a:extLst>
              <a:ext uri="{FF2B5EF4-FFF2-40B4-BE49-F238E27FC236}">
                <a16:creationId xmlns:a16="http://schemas.microsoft.com/office/drawing/2014/main" id="{B8B63503-46F8-2EA0-2447-A3637BA527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0367" y="1977614"/>
            <a:ext cx="2902772" cy="2902772"/>
          </a:xfrm>
          <a:prstGeom prst="rect">
            <a:avLst/>
          </a:prstGeom>
        </p:spPr>
      </p:pic>
    </p:spTree>
    <p:extLst>
      <p:ext uri="{BB962C8B-B14F-4D97-AF65-F5344CB8AC3E}">
        <p14:creationId xmlns:p14="http://schemas.microsoft.com/office/powerpoint/2010/main" val="34311443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0CAB-CDFF-E75A-0F61-A1142A83A554}"/>
              </a:ext>
            </a:extLst>
          </p:cNvPr>
          <p:cNvSpPr>
            <a:spLocks noGrp="1"/>
          </p:cNvSpPr>
          <p:nvPr>
            <p:ph type="title"/>
          </p:nvPr>
        </p:nvSpPr>
        <p:spPr/>
        <p:txBody>
          <a:bodyPr/>
          <a:lstStyle/>
          <a:p>
            <a:pPr algn="ctr"/>
            <a:r>
              <a:rPr lang="en-US" b="1" dirty="0">
                <a:latin typeface="Georgia" panose="02040502050405020303" pitchFamily="18" charset="0"/>
              </a:rPr>
              <a:t>Export Controls – What to Look For</a:t>
            </a:r>
            <a:endParaRPr lang="en-US" dirty="0"/>
          </a:p>
        </p:txBody>
      </p:sp>
      <p:sp>
        <p:nvSpPr>
          <p:cNvPr id="3" name="Content Placeholder 2">
            <a:extLst>
              <a:ext uri="{FF2B5EF4-FFF2-40B4-BE49-F238E27FC236}">
                <a16:creationId xmlns:a16="http://schemas.microsoft.com/office/drawing/2014/main" id="{3096AFC6-81CC-2839-FC75-ED3FA4E200DA}"/>
              </a:ext>
            </a:extLst>
          </p:cNvPr>
          <p:cNvSpPr>
            <a:spLocks noGrp="1"/>
          </p:cNvSpPr>
          <p:nvPr>
            <p:ph idx="1"/>
          </p:nvPr>
        </p:nvSpPr>
        <p:spPr>
          <a:xfrm>
            <a:off x="4862456" y="1868422"/>
            <a:ext cx="5835127" cy="4351338"/>
          </a:xfrm>
        </p:spPr>
        <p:txBody>
          <a:bodyPr>
            <a:normAutofit lnSpcReduction="10000"/>
          </a:bodyPr>
          <a:lstStyle/>
          <a:p>
            <a:r>
              <a:rPr lang="en-US" sz="3600" dirty="0"/>
              <a:t> </a:t>
            </a:r>
            <a:r>
              <a:rPr lang="en-US" sz="3200" dirty="0"/>
              <a:t>Contract clauses – may remove the research exemptions</a:t>
            </a:r>
          </a:p>
          <a:p>
            <a:pPr lvl="1"/>
            <a:r>
              <a:rPr lang="en-US" sz="3200" dirty="0"/>
              <a:t>Publication restrictions</a:t>
            </a:r>
          </a:p>
          <a:p>
            <a:pPr lvl="1"/>
            <a:r>
              <a:rPr lang="en-US" sz="3200" dirty="0"/>
              <a:t>Personnel restrictions</a:t>
            </a:r>
          </a:p>
          <a:p>
            <a:pPr lvl="1"/>
            <a:r>
              <a:rPr lang="en-US" sz="3200" dirty="0"/>
              <a:t>Export control paragraph</a:t>
            </a:r>
          </a:p>
          <a:p>
            <a:pPr lvl="1"/>
            <a:r>
              <a:rPr lang="en-US" sz="3200" dirty="0"/>
              <a:t>NDAs for technical information</a:t>
            </a:r>
          </a:p>
          <a:p>
            <a:pPr lvl="1"/>
            <a:r>
              <a:rPr lang="en-US" sz="3200" dirty="0"/>
              <a:t>Controlled Unclassified Information (CUI)</a:t>
            </a:r>
          </a:p>
          <a:p>
            <a:endParaRPr lang="en-US" dirty="0"/>
          </a:p>
        </p:txBody>
      </p:sp>
      <p:sp>
        <p:nvSpPr>
          <p:cNvPr id="4" name="Slide Number Placeholder 3">
            <a:extLst>
              <a:ext uri="{FF2B5EF4-FFF2-40B4-BE49-F238E27FC236}">
                <a16:creationId xmlns:a16="http://schemas.microsoft.com/office/drawing/2014/main" id="{C59E1475-344E-E707-ACCF-443398912E3D}"/>
              </a:ext>
            </a:extLst>
          </p:cNvPr>
          <p:cNvSpPr>
            <a:spLocks noGrp="1"/>
          </p:cNvSpPr>
          <p:nvPr>
            <p:ph type="sldNum" sz="quarter" idx="4"/>
          </p:nvPr>
        </p:nvSpPr>
        <p:spPr/>
        <p:txBody>
          <a:bodyPr/>
          <a:lstStyle/>
          <a:p>
            <a:fld id="{6FF4E196-A010-480C-A078-61D4EF757EA8}" type="slidenum">
              <a:rPr lang="en-US" smtClean="0"/>
              <a:t>30</a:t>
            </a:fld>
            <a:endParaRPr lang="en-US" dirty="0"/>
          </a:p>
        </p:txBody>
      </p:sp>
      <p:pic>
        <p:nvPicPr>
          <p:cNvPr id="5" name="Graphic 4" descr="Binoculars outline">
            <a:extLst>
              <a:ext uri="{FF2B5EF4-FFF2-40B4-BE49-F238E27FC236}">
                <a16:creationId xmlns:a16="http://schemas.microsoft.com/office/drawing/2014/main" id="{125A76AE-8EF6-C9DC-D12C-F514097B4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526" y="2452855"/>
            <a:ext cx="3182471" cy="3182471"/>
          </a:xfrm>
          <a:prstGeom prst="rect">
            <a:avLst/>
          </a:prstGeom>
        </p:spPr>
      </p:pic>
    </p:spTree>
    <p:extLst>
      <p:ext uri="{BB962C8B-B14F-4D97-AF65-F5344CB8AC3E}">
        <p14:creationId xmlns:p14="http://schemas.microsoft.com/office/powerpoint/2010/main" val="15787377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0CAB-CDFF-E75A-0F61-A1142A83A554}"/>
              </a:ext>
            </a:extLst>
          </p:cNvPr>
          <p:cNvSpPr>
            <a:spLocks noGrp="1"/>
          </p:cNvSpPr>
          <p:nvPr>
            <p:ph type="title"/>
          </p:nvPr>
        </p:nvSpPr>
        <p:spPr/>
        <p:txBody>
          <a:bodyPr/>
          <a:lstStyle/>
          <a:p>
            <a:pPr algn="ctr"/>
            <a:r>
              <a:rPr lang="en-US" b="1" dirty="0">
                <a:latin typeface="Georgia" panose="02040502050405020303" pitchFamily="18" charset="0"/>
              </a:rPr>
              <a:t>Export Controls – What to Look For</a:t>
            </a:r>
            <a:endParaRPr lang="en-US" dirty="0"/>
          </a:p>
        </p:txBody>
      </p:sp>
      <p:sp>
        <p:nvSpPr>
          <p:cNvPr id="3" name="Content Placeholder 2">
            <a:extLst>
              <a:ext uri="{FF2B5EF4-FFF2-40B4-BE49-F238E27FC236}">
                <a16:creationId xmlns:a16="http://schemas.microsoft.com/office/drawing/2014/main" id="{3096AFC6-81CC-2839-FC75-ED3FA4E200DA}"/>
              </a:ext>
            </a:extLst>
          </p:cNvPr>
          <p:cNvSpPr>
            <a:spLocks noGrp="1"/>
          </p:cNvSpPr>
          <p:nvPr>
            <p:ph idx="1"/>
          </p:nvPr>
        </p:nvSpPr>
        <p:spPr>
          <a:xfrm>
            <a:off x="838200" y="1868422"/>
            <a:ext cx="9859383" cy="4351338"/>
          </a:xfrm>
        </p:spPr>
        <p:txBody>
          <a:bodyPr>
            <a:normAutofit lnSpcReduction="10000"/>
          </a:bodyPr>
          <a:lstStyle/>
          <a:p>
            <a:r>
              <a:rPr lang="en-US" sz="3200" dirty="0"/>
              <a:t>Some DoD funding</a:t>
            </a:r>
          </a:p>
          <a:p>
            <a:pPr lvl="1"/>
            <a:r>
              <a:rPr lang="en-US" sz="2800" dirty="0">
                <a:latin typeface="Arial" panose="020B0604020202020204" pitchFamily="34" charset="0"/>
                <a:cs typeface="Arial" panose="020B0604020202020204" pitchFamily="34" charset="0"/>
              </a:rPr>
              <a:t>If </a:t>
            </a:r>
            <a:r>
              <a:rPr lang="en-US" sz="2800" i="1" dirty="0">
                <a:latin typeface="Arial" panose="020B0604020202020204" pitchFamily="34" charset="0"/>
                <a:cs typeface="Arial" panose="020B0604020202020204" pitchFamily="34" charset="0"/>
              </a:rPr>
              <a:t>developmental </a:t>
            </a:r>
            <a:r>
              <a:rPr lang="en-US" sz="2800" dirty="0">
                <a:latin typeface="Arial" panose="020B0604020202020204" pitchFamily="34" charset="0"/>
                <a:cs typeface="Arial" panose="020B0604020202020204" pitchFamily="34" charset="0"/>
              </a:rPr>
              <a:t>rather than </a:t>
            </a:r>
            <a:r>
              <a:rPr lang="en-US" sz="2800" i="1" dirty="0">
                <a:latin typeface="Arial" panose="020B0604020202020204" pitchFamily="34" charset="0"/>
                <a:cs typeface="Arial" panose="020B0604020202020204" pitchFamily="34" charset="0"/>
              </a:rPr>
              <a:t>fundamental</a:t>
            </a:r>
            <a:r>
              <a:rPr lang="en-US" sz="2800" dirty="0">
                <a:latin typeface="Arial" panose="020B0604020202020204" pitchFamily="34" charset="0"/>
                <a:cs typeface="Arial" panose="020B0604020202020204" pitchFamily="34" charset="0"/>
              </a:rPr>
              <a:t> research, it is subject to export controls. </a:t>
            </a:r>
            <a:endParaRPr lang="en-US" sz="2800" dirty="0"/>
          </a:p>
          <a:p>
            <a:r>
              <a:rPr lang="en-US" sz="3200" dirty="0"/>
              <a:t>International shipping &amp; travel</a:t>
            </a:r>
          </a:p>
          <a:p>
            <a:r>
              <a:rPr lang="en-US" sz="3200" dirty="0"/>
              <a:t>Purchases from a foreign supplier</a:t>
            </a:r>
          </a:p>
          <a:p>
            <a:r>
              <a:rPr lang="en-US" sz="3200" dirty="0"/>
              <a:t>Service work not considered research</a:t>
            </a:r>
          </a:p>
          <a:p>
            <a:pPr lvl="1"/>
            <a:r>
              <a:rPr lang="en-US" sz="2800" dirty="0"/>
              <a:t>Unknown substance analysis</a:t>
            </a:r>
          </a:p>
          <a:p>
            <a:pPr lvl="1"/>
            <a:r>
              <a:rPr lang="en-US" sz="2800" dirty="0"/>
              <a:t>Manufacture for commercial devices</a:t>
            </a:r>
          </a:p>
          <a:p>
            <a:pPr lvl="1"/>
            <a:r>
              <a:rPr lang="en-US" sz="2800" dirty="0"/>
              <a:t>Providing materials for research outside UW</a:t>
            </a:r>
          </a:p>
          <a:p>
            <a:endParaRPr lang="en-US" dirty="0"/>
          </a:p>
        </p:txBody>
      </p:sp>
      <p:sp>
        <p:nvSpPr>
          <p:cNvPr id="4" name="Slide Number Placeholder 3">
            <a:extLst>
              <a:ext uri="{FF2B5EF4-FFF2-40B4-BE49-F238E27FC236}">
                <a16:creationId xmlns:a16="http://schemas.microsoft.com/office/drawing/2014/main" id="{C59E1475-344E-E707-ACCF-443398912E3D}"/>
              </a:ext>
            </a:extLst>
          </p:cNvPr>
          <p:cNvSpPr>
            <a:spLocks noGrp="1"/>
          </p:cNvSpPr>
          <p:nvPr>
            <p:ph type="sldNum" sz="quarter" idx="4"/>
          </p:nvPr>
        </p:nvSpPr>
        <p:spPr/>
        <p:txBody>
          <a:bodyPr/>
          <a:lstStyle/>
          <a:p>
            <a:fld id="{6FF4E196-A010-480C-A078-61D4EF757EA8}" type="slidenum">
              <a:rPr lang="en-US" smtClean="0"/>
              <a:t>31</a:t>
            </a:fld>
            <a:endParaRPr lang="en-US" dirty="0"/>
          </a:p>
        </p:txBody>
      </p:sp>
    </p:spTree>
    <p:extLst>
      <p:ext uri="{BB962C8B-B14F-4D97-AF65-F5344CB8AC3E}">
        <p14:creationId xmlns:p14="http://schemas.microsoft.com/office/powerpoint/2010/main" val="25252348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FA9F-6642-4B73-BCC4-E19AF6315F59}"/>
              </a:ext>
            </a:extLst>
          </p:cNvPr>
          <p:cNvSpPr>
            <a:spLocks noGrp="1"/>
          </p:cNvSpPr>
          <p:nvPr>
            <p:ph type="title"/>
          </p:nvPr>
        </p:nvSpPr>
        <p:spPr/>
        <p:txBody>
          <a:bodyPr/>
          <a:lstStyle/>
          <a:p>
            <a:pPr algn="ctr"/>
            <a:r>
              <a:rPr lang="en-US" b="1" dirty="0">
                <a:latin typeface="Georgia" panose="02040502050405020303" pitchFamily="18" charset="0"/>
              </a:rPr>
              <a:t>Export Controls – RAMP</a:t>
            </a:r>
          </a:p>
        </p:txBody>
      </p:sp>
      <p:sp>
        <p:nvSpPr>
          <p:cNvPr id="3" name="Content Placeholder 2">
            <a:extLst>
              <a:ext uri="{FF2B5EF4-FFF2-40B4-BE49-F238E27FC236}">
                <a16:creationId xmlns:a16="http://schemas.microsoft.com/office/drawing/2014/main" id="{F5542D57-43D5-4123-A9E4-1C24D40CCAC4}"/>
              </a:ext>
            </a:extLst>
          </p:cNvPr>
          <p:cNvSpPr>
            <a:spLocks noGrp="1"/>
          </p:cNvSpPr>
          <p:nvPr>
            <p:ph idx="1"/>
          </p:nvPr>
        </p:nvSpPr>
        <p:spPr>
          <a:xfrm>
            <a:off x="838200" y="1875052"/>
            <a:ext cx="5439032" cy="4173051"/>
          </a:xfrm>
        </p:spPr>
        <p:txBody>
          <a:bodyPr>
            <a:normAutofit lnSpcReduction="10000"/>
          </a:bodyPr>
          <a:lstStyle/>
          <a:p>
            <a:r>
              <a:rPr lang="en-US" dirty="0"/>
              <a:t>PI answers questions 8, 9, &amp; 10 on the Compliance Review </a:t>
            </a:r>
            <a:r>
              <a:rPr lang="en-US" dirty="0" err="1"/>
              <a:t>smartform</a:t>
            </a:r>
            <a:r>
              <a:rPr lang="en-US" dirty="0"/>
              <a:t> in RAMP</a:t>
            </a:r>
          </a:p>
          <a:p>
            <a:r>
              <a:rPr lang="en-US" dirty="0"/>
              <a:t>Activities with potential implications</a:t>
            </a:r>
          </a:p>
          <a:p>
            <a:pPr lvl="1"/>
            <a:r>
              <a:rPr lang="en-US" dirty="0"/>
              <a:t>Traveling, Shipping, Collaborating Abroad</a:t>
            </a:r>
          </a:p>
          <a:p>
            <a:pPr lvl="1"/>
            <a:r>
              <a:rPr lang="en-US" dirty="0"/>
              <a:t>Working with </a:t>
            </a:r>
          </a:p>
          <a:p>
            <a:pPr lvl="2"/>
            <a:r>
              <a:rPr lang="en-US" dirty="0"/>
              <a:t>Controlled items</a:t>
            </a:r>
          </a:p>
          <a:p>
            <a:pPr lvl="2"/>
            <a:r>
              <a:rPr lang="en-US" dirty="0"/>
              <a:t>Restricted countries</a:t>
            </a:r>
          </a:p>
          <a:p>
            <a:r>
              <a:rPr lang="en-US" dirty="0"/>
              <a:t>Export Control Office</a:t>
            </a:r>
          </a:p>
          <a:p>
            <a:pPr marL="0"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E384CD89-1F7C-4BF4-84F7-70243C7C3375}"/>
              </a:ext>
            </a:extLst>
          </p:cNvPr>
          <p:cNvSpPr>
            <a:spLocks noGrp="1"/>
          </p:cNvSpPr>
          <p:nvPr>
            <p:ph type="sldNum" sz="quarter" idx="4"/>
          </p:nvPr>
        </p:nvSpPr>
        <p:spPr/>
        <p:txBody>
          <a:bodyPr/>
          <a:lstStyle/>
          <a:p>
            <a:fld id="{6FF4E196-A010-480C-A078-61D4EF757EA8}" type="slidenum">
              <a:rPr lang="en-US" smtClean="0"/>
              <a:t>32</a:t>
            </a:fld>
            <a:endParaRPr lang="en-US" dirty="0"/>
          </a:p>
        </p:txBody>
      </p:sp>
      <p:sp>
        <p:nvSpPr>
          <p:cNvPr id="5" name="TextBox 4">
            <a:extLst>
              <a:ext uri="{FF2B5EF4-FFF2-40B4-BE49-F238E27FC236}">
                <a16:creationId xmlns:a16="http://schemas.microsoft.com/office/drawing/2014/main" id="{D82470AA-5B8F-4391-827E-52FCB88713A8}"/>
              </a:ext>
            </a:extLst>
          </p:cNvPr>
          <p:cNvSpPr txBox="1"/>
          <p:nvPr/>
        </p:nvSpPr>
        <p:spPr>
          <a:xfrm>
            <a:off x="1782383" y="5839069"/>
            <a:ext cx="8627234" cy="830997"/>
          </a:xfrm>
          <a:prstGeom prst="rect">
            <a:avLst/>
          </a:prstGeom>
          <a:noFill/>
        </p:spPr>
        <p:txBody>
          <a:bodyPr wrap="none" rtlCol="0">
            <a:spAutoFit/>
          </a:bodyPr>
          <a:lstStyle/>
          <a:p>
            <a:r>
              <a:rPr lang="en-US" sz="2400" dirty="0">
                <a:solidFill>
                  <a:srgbClr val="FF0000"/>
                </a:solidFill>
                <a:hlinkClick r:id="rId3">
                  <a:extLst>
                    <a:ext uri="{A12FA001-AC4F-418D-AE19-62706E023703}">
                      <ahyp:hlinkClr xmlns:ahyp="http://schemas.microsoft.com/office/drawing/2018/hyperlinkcolor" val="tx"/>
                    </a:ext>
                  </a:extLst>
                </a:hlinkClick>
              </a:rPr>
              <a:t>research.wisc.edu/integrity-and-other-requirements/export-control</a:t>
            </a:r>
            <a:endParaRPr lang="en-US" sz="2400" dirty="0">
              <a:solidFill>
                <a:srgbClr val="FF0000"/>
              </a:solidFill>
            </a:endParaRPr>
          </a:p>
          <a:p>
            <a:endParaRPr lang="en-US" sz="2400" dirty="0"/>
          </a:p>
        </p:txBody>
      </p:sp>
      <p:pic>
        <p:nvPicPr>
          <p:cNvPr id="8" name="Picture 7">
            <a:extLst>
              <a:ext uri="{FF2B5EF4-FFF2-40B4-BE49-F238E27FC236}">
                <a16:creationId xmlns:a16="http://schemas.microsoft.com/office/drawing/2014/main" id="{4944390E-05FF-27DC-0F59-8F7888137FFD}"/>
              </a:ext>
            </a:extLst>
          </p:cNvPr>
          <p:cNvPicPr>
            <a:picLocks noChangeAspect="1"/>
          </p:cNvPicPr>
          <p:nvPr/>
        </p:nvPicPr>
        <p:blipFill>
          <a:blip r:embed="rId4"/>
          <a:stretch>
            <a:fillRect/>
          </a:stretch>
        </p:blipFill>
        <p:spPr>
          <a:xfrm>
            <a:off x="5894172" y="2766364"/>
            <a:ext cx="6096000" cy="2630862"/>
          </a:xfrm>
          <a:prstGeom prst="rect">
            <a:avLst/>
          </a:prstGeom>
        </p:spPr>
      </p:pic>
    </p:spTree>
    <p:extLst>
      <p:ext uri="{BB962C8B-B14F-4D97-AF65-F5344CB8AC3E}">
        <p14:creationId xmlns:p14="http://schemas.microsoft.com/office/powerpoint/2010/main" val="42635414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236B-6E19-F4AD-EB7C-292850B1E131}"/>
              </a:ext>
            </a:extLst>
          </p:cNvPr>
          <p:cNvSpPr>
            <a:spLocks noGrp="1"/>
          </p:cNvSpPr>
          <p:nvPr>
            <p:ph type="title"/>
          </p:nvPr>
        </p:nvSpPr>
        <p:spPr/>
        <p:txBody>
          <a:bodyPr/>
          <a:lstStyle/>
          <a:p>
            <a:pPr algn="ctr"/>
            <a:r>
              <a:rPr lang="en-US" b="1" dirty="0">
                <a:latin typeface="Georgia" panose="02040502050405020303" pitchFamily="18" charset="0"/>
              </a:rPr>
              <a:t>Export Controls – Foreign Person</a:t>
            </a:r>
            <a:endParaRPr lang="en-US" dirty="0"/>
          </a:p>
        </p:txBody>
      </p:sp>
      <p:sp>
        <p:nvSpPr>
          <p:cNvPr id="3" name="Content Placeholder 2">
            <a:extLst>
              <a:ext uri="{FF2B5EF4-FFF2-40B4-BE49-F238E27FC236}">
                <a16:creationId xmlns:a16="http://schemas.microsoft.com/office/drawing/2014/main" id="{12F616A9-3030-E0D1-89C7-DCCD0551C16E}"/>
              </a:ext>
            </a:extLst>
          </p:cNvPr>
          <p:cNvSpPr>
            <a:spLocks noGrp="1"/>
          </p:cNvSpPr>
          <p:nvPr>
            <p:ph idx="1"/>
          </p:nvPr>
        </p:nvSpPr>
        <p:spPr>
          <a:xfrm>
            <a:off x="838200" y="1875052"/>
            <a:ext cx="7008341" cy="4351338"/>
          </a:xfrm>
        </p:spPr>
        <p:txBody>
          <a:bodyPr>
            <a:normAutofit/>
          </a:bodyPr>
          <a:lstStyle/>
          <a:p>
            <a:pPr marL="0" marR="0" indent="0">
              <a:lnSpc>
                <a:spcPct val="107000"/>
              </a:lnSpc>
              <a:spcBef>
                <a:spcPts val="0"/>
              </a:spcBef>
              <a:spcAft>
                <a:spcPts val="0"/>
              </a:spcAft>
              <a:buNone/>
            </a:pPr>
            <a:endParaRPr lang="en-US"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0"/>
              </a:spcBef>
            </a:pPr>
            <a:r>
              <a:rPr lang="en-US"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Definition:</a:t>
            </a:r>
            <a:endParaRPr lang="en-US"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lvl="1">
              <a:lnSpc>
                <a:spcPct val="107000"/>
              </a:lnSpc>
              <a:spcBef>
                <a:spcPts val="0"/>
              </a:spcBef>
            </a:pPr>
            <a:r>
              <a:rPr lang="en-US"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Someone who is </a:t>
            </a:r>
            <a:r>
              <a:rPr lang="en-US"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a:t>
            </a:r>
            <a:r>
              <a:rPr lang="en-US"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kern="100" dirty="0">
              <a:latin typeface="Calibri" panose="020F0502020204030204" pitchFamily="34" charset="0"/>
              <a:ea typeface="Times New Roman" panose="02020603050405020304" pitchFamily="18" charset="0"/>
              <a:cs typeface="Times New Roman" panose="02020603050405020304" pitchFamily="18" charset="0"/>
            </a:endParaRPr>
          </a:p>
          <a:p>
            <a:pPr lvl="2">
              <a:lnSpc>
                <a:spcPct val="107000"/>
              </a:lnSpc>
              <a:spcBef>
                <a:spcPts val="0"/>
              </a:spcBef>
            </a:pPr>
            <a:r>
              <a:rPr lang="en-US"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U.S. citizen or national of the U.S.,</a:t>
            </a:r>
          </a:p>
          <a:p>
            <a:pPr lvl="2">
              <a:lnSpc>
                <a:spcPct val="107000"/>
              </a:lnSpc>
              <a:spcBef>
                <a:spcPts val="0"/>
              </a:spcBef>
            </a:pPr>
            <a:r>
              <a:rPr lang="en-US"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permanent resident (green card holder) of the U.S., or</a:t>
            </a:r>
            <a:endParaRPr lang="en-US"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2">
              <a:lnSpc>
                <a:spcPct val="107000"/>
              </a:lnSpc>
              <a:spcBef>
                <a:spcPts val="0"/>
              </a:spcBef>
            </a:pPr>
            <a:r>
              <a:rPr lang="en-US"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Lawfully admitted to the U.S. for refugee, asylum or amnesty reasons</a:t>
            </a:r>
            <a:endParaRPr lang="en-US"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295858D-A8F0-4929-6439-E960C04ED917}"/>
              </a:ext>
            </a:extLst>
          </p:cNvPr>
          <p:cNvSpPr>
            <a:spLocks noGrp="1"/>
          </p:cNvSpPr>
          <p:nvPr>
            <p:ph type="sldNum" sz="quarter" idx="4"/>
          </p:nvPr>
        </p:nvSpPr>
        <p:spPr/>
        <p:txBody>
          <a:bodyPr/>
          <a:lstStyle/>
          <a:p>
            <a:fld id="{6FF4E196-A010-480C-A078-61D4EF757EA8}" type="slidenum">
              <a:rPr lang="en-US" smtClean="0"/>
              <a:t>33</a:t>
            </a:fld>
            <a:endParaRPr lang="en-US" dirty="0"/>
          </a:p>
        </p:txBody>
      </p:sp>
      <p:pic>
        <p:nvPicPr>
          <p:cNvPr id="6" name="Graphic 5" descr="Open book outline">
            <a:extLst>
              <a:ext uri="{FF2B5EF4-FFF2-40B4-BE49-F238E27FC236}">
                <a16:creationId xmlns:a16="http://schemas.microsoft.com/office/drawing/2014/main" id="{5DE9B581-61EB-8CAC-25BD-4A16ED17D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8023" y="2421322"/>
            <a:ext cx="2910018" cy="2910018"/>
          </a:xfrm>
          <a:prstGeom prst="rect">
            <a:avLst/>
          </a:prstGeom>
        </p:spPr>
      </p:pic>
    </p:spTree>
    <p:extLst>
      <p:ext uri="{BB962C8B-B14F-4D97-AF65-F5344CB8AC3E}">
        <p14:creationId xmlns:p14="http://schemas.microsoft.com/office/powerpoint/2010/main" val="32471527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FA9F-6642-4B73-BCC4-E19AF6315F59}"/>
              </a:ext>
            </a:extLst>
          </p:cNvPr>
          <p:cNvSpPr>
            <a:spLocks noGrp="1"/>
          </p:cNvSpPr>
          <p:nvPr>
            <p:ph type="title"/>
          </p:nvPr>
        </p:nvSpPr>
        <p:spPr/>
        <p:txBody>
          <a:bodyPr/>
          <a:lstStyle/>
          <a:p>
            <a:pPr algn="ctr"/>
            <a:r>
              <a:rPr lang="en-US" b="1" dirty="0">
                <a:latin typeface="Georgia" panose="02040502050405020303" pitchFamily="18" charset="0"/>
              </a:rPr>
              <a:t>Other Compliance Items</a:t>
            </a:r>
          </a:p>
        </p:txBody>
      </p:sp>
      <p:sp>
        <p:nvSpPr>
          <p:cNvPr id="3" name="Content Placeholder 2">
            <a:extLst>
              <a:ext uri="{FF2B5EF4-FFF2-40B4-BE49-F238E27FC236}">
                <a16:creationId xmlns:a16="http://schemas.microsoft.com/office/drawing/2014/main" id="{F5542D57-43D5-4123-A9E4-1C24D40CCAC4}"/>
              </a:ext>
            </a:extLst>
          </p:cNvPr>
          <p:cNvSpPr>
            <a:spLocks noGrp="1"/>
          </p:cNvSpPr>
          <p:nvPr>
            <p:ph idx="1"/>
          </p:nvPr>
        </p:nvSpPr>
        <p:spPr>
          <a:xfrm>
            <a:off x="4473146" y="1868422"/>
            <a:ext cx="6880654" cy="4351338"/>
          </a:xfrm>
        </p:spPr>
        <p:txBody>
          <a:bodyPr>
            <a:normAutofit fontScale="92500" lnSpcReduction="20000"/>
          </a:bodyPr>
          <a:lstStyle/>
          <a:p>
            <a:r>
              <a:rPr lang="en-US" dirty="0"/>
              <a:t>Research Vehicles Safety Oversight (RVSO)</a:t>
            </a:r>
          </a:p>
          <a:p>
            <a:pPr lvl="1"/>
            <a:r>
              <a:rPr lang="en-US" dirty="0"/>
              <a:t>For autonomous vehicles: drones etc.</a:t>
            </a:r>
          </a:p>
          <a:p>
            <a:pPr lvl="1"/>
            <a:r>
              <a:rPr lang="en-US" dirty="0"/>
              <a:t>Pilot and Flight applications must be submitted in ARROW</a:t>
            </a:r>
          </a:p>
          <a:p>
            <a:r>
              <a:rPr lang="en-US" dirty="0"/>
              <a:t>Hemp Research</a:t>
            </a:r>
          </a:p>
          <a:p>
            <a:pPr lvl="1"/>
            <a:r>
              <a:rPr lang="en-US" dirty="0"/>
              <a:t>USDA Licensure Required – College Specific</a:t>
            </a:r>
          </a:p>
          <a:p>
            <a:r>
              <a:rPr lang="en-US" dirty="0"/>
              <a:t>DEA Controlled Substances in Research</a:t>
            </a:r>
          </a:p>
          <a:p>
            <a:pPr lvl="1"/>
            <a:r>
              <a:rPr lang="en-US" dirty="0"/>
              <a:t>State Licensure and Federal DEA Registration Required – PI contacts RARC</a:t>
            </a:r>
          </a:p>
          <a:p>
            <a:r>
              <a:rPr lang="en-US" dirty="0"/>
              <a:t>Bayh-Dole Act: </a:t>
            </a:r>
            <a:r>
              <a:rPr lang="en-US" dirty="0">
                <a:solidFill>
                  <a:srgbClr val="C00000"/>
                </a:solidFill>
                <a:hlinkClick r:id="rId3">
                  <a:extLst>
                    <a:ext uri="{A12FA001-AC4F-418D-AE19-62706E023703}">
                      <ahyp:hlinkClr xmlns:ahyp="http://schemas.microsoft.com/office/drawing/2018/hyperlinkcolor" val="tx"/>
                    </a:ext>
                  </a:extLst>
                </a:hlinkClick>
              </a:rPr>
              <a:t>https://research.wisc.edu/bayhdole/</a:t>
            </a:r>
            <a:endParaRPr lang="en-US" dirty="0">
              <a:solidFill>
                <a:srgbClr val="C00000"/>
              </a:solidFill>
            </a:endParaRPr>
          </a:p>
          <a:p>
            <a:r>
              <a:rPr lang="en-US" dirty="0"/>
              <a:t>Effort Reporting</a:t>
            </a:r>
          </a:p>
          <a:p>
            <a:pPr marL="0" indent="0">
              <a:buNone/>
            </a:pPr>
            <a:endParaRPr lang="en-US" dirty="0">
              <a:solidFill>
                <a:srgbClr val="C00000"/>
              </a:solidFill>
            </a:endParaRPr>
          </a:p>
        </p:txBody>
      </p:sp>
      <p:sp>
        <p:nvSpPr>
          <p:cNvPr id="4" name="Slide Number Placeholder 3">
            <a:extLst>
              <a:ext uri="{FF2B5EF4-FFF2-40B4-BE49-F238E27FC236}">
                <a16:creationId xmlns:a16="http://schemas.microsoft.com/office/drawing/2014/main" id="{E384CD89-1F7C-4BF4-84F7-70243C7C3375}"/>
              </a:ext>
            </a:extLst>
          </p:cNvPr>
          <p:cNvSpPr>
            <a:spLocks noGrp="1"/>
          </p:cNvSpPr>
          <p:nvPr>
            <p:ph type="sldNum" sz="quarter" idx="4"/>
          </p:nvPr>
        </p:nvSpPr>
        <p:spPr/>
        <p:txBody>
          <a:bodyPr/>
          <a:lstStyle/>
          <a:p>
            <a:fld id="{6FF4E196-A010-480C-A078-61D4EF757EA8}" type="slidenum">
              <a:rPr lang="en-US" smtClean="0"/>
              <a:t>34</a:t>
            </a:fld>
            <a:endParaRPr lang="en-US" dirty="0"/>
          </a:p>
        </p:txBody>
      </p:sp>
      <p:pic>
        <p:nvPicPr>
          <p:cNvPr id="5" name="Picture 4" descr="Drone flying over tulip fields">
            <a:extLst>
              <a:ext uri="{FF2B5EF4-FFF2-40B4-BE49-F238E27FC236}">
                <a16:creationId xmlns:a16="http://schemas.microsoft.com/office/drawing/2014/main" id="{ADAFD15D-4E61-24C9-654E-C46B5EC474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568" y="2140772"/>
            <a:ext cx="3865628" cy="2576456"/>
          </a:xfrm>
          <a:prstGeom prst="rect">
            <a:avLst/>
          </a:prstGeom>
        </p:spPr>
      </p:pic>
    </p:spTree>
    <p:extLst>
      <p:ext uri="{BB962C8B-B14F-4D97-AF65-F5344CB8AC3E}">
        <p14:creationId xmlns:p14="http://schemas.microsoft.com/office/powerpoint/2010/main" val="9978090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0668-96FF-457D-BB9D-6F66E4832B2C}"/>
              </a:ext>
            </a:extLst>
          </p:cNvPr>
          <p:cNvSpPr>
            <a:spLocks noGrp="1"/>
          </p:cNvSpPr>
          <p:nvPr>
            <p:ph type="title"/>
          </p:nvPr>
        </p:nvSpPr>
        <p:spPr/>
        <p:txBody>
          <a:bodyPr/>
          <a:lstStyle/>
          <a:p>
            <a:pPr algn="ctr"/>
            <a:r>
              <a:rPr lang="en-US" b="1" dirty="0">
                <a:latin typeface="Georgia" panose="02040502050405020303" pitchFamily="18" charset="0"/>
              </a:rPr>
              <a:t>Compliance Hold-Ups</a:t>
            </a:r>
          </a:p>
        </p:txBody>
      </p:sp>
      <p:sp>
        <p:nvSpPr>
          <p:cNvPr id="3" name="Content Placeholder 2">
            <a:extLst>
              <a:ext uri="{FF2B5EF4-FFF2-40B4-BE49-F238E27FC236}">
                <a16:creationId xmlns:a16="http://schemas.microsoft.com/office/drawing/2014/main" id="{DC6B3E97-DF44-4B80-9942-ECEDA041B93A}"/>
              </a:ext>
            </a:extLst>
          </p:cNvPr>
          <p:cNvSpPr>
            <a:spLocks noGrp="1"/>
          </p:cNvSpPr>
          <p:nvPr>
            <p:ph idx="1"/>
          </p:nvPr>
        </p:nvSpPr>
        <p:spPr/>
        <p:txBody>
          <a:bodyPr>
            <a:normAutofit lnSpcReduction="10000"/>
          </a:bodyPr>
          <a:lstStyle/>
          <a:p>
            <a:r>
              <a:rPr lang="en-US" sz="3200" dirty="0"/>
              <a:t>There is no approved protocol to cover the work</a:t>
            </a:r>
          </a:p>
          <a:p>
            <a:pPr lvl="1"/>
            <a:r>
              <a:rPr lang="en-US" sz="2800" dirty="0"/>
              <a:t>New protocols and some major amendments can take 30 days or more for approval</a:t>
            </a:r>
          </a:p>
          <a:p>
            <a:r>
              <a:rPr lang="en-US" sz="3200" dirty="0"/>
              <a:t>The protocol was added under Other Funding rather than Primary Funding</a:t>
            </a:r>
          </a:p>
          <a:p>
            <a:r>
              <a:rPr lang="en-US" sz="3200" dirty="0"/>
              <a:t>The protocol is in the amendment, renewal, or submission phase in ARROW</a:t>
            </a:r>
          </a:p>
          <a:p>
            <a:pPr lvl="1"/>
            <a:r>
              <a:rPr lang="en-US" sz="2800" dirty="0"/>
              <a:t>Projects cannot be added to the funding page</a:t>
            </a:r>
          </a:p>
          <a:p>
            <a:r>
              <a:rPr lang="en-US" sz="3200" dirty="0"/>
              <a:t>OAR or COI trainings out of date or incomplete</a:t>
            </a:r>
          </a:p>
          <a:p>
            <a:pPr marL="0" indent="0">
              <a:buNone/>
            </a:pPr>
            <a:endParaRPr lang="en-US" sz="3200" dirty="0">
              <a:solidFill>
                <a:schemeClr val="bg1"/>
              </a:solidFill>
            </a:endParaRPr>
          </a:p>
        </p:txBody>
      </p:sp>
      <p:sp>
        <p:nvSpPr>
          <p:cNvPr id="4" name="Slide Number Placeholder 3">
            <a:extLst>
              <a:ext uri="{FF2B5EF4-FFF2-40B4-BE49-F238E27FC236}">
                <a16:creationId xmlns:a16="http://schemas.microsoft.com/office/drawing/2014/main" id="{8A48D076-04E0-4598-BD88-F32643DCCD47}"/>
              </a:ext>
            </a:extLst>
          </p:cNvPr>
          <p:cNvSpPr>
            <a:spLocks noGrp="1"/>
          </p:cNvSpPr>
          <p:nvPr>
            <p:ph type="sldNum" sz="quarter" idx="4"/>
          </p:nvPr>
        </p:nvSpPr>
        <p:spPr/>
        <p:txBody>
          <a:bodyPr/>
          <a:lstStyle/>
          <a:p>
            <a:fld id="{6FF4E196-A010-480C-A078-61D4EF757EA8}" type="slidenum">
              <a:rPr lang="en-US" smtClean="0"/>
              <a:t>35</a:t>
            </a:fld>
            <a:endParaRPr lang="en-US" dirty="0"/>
          </a:p>
        </p:txBody>
      </p:sp>
    </p:spTree>
    <p:extLst>
      <p:ext uri="{BB962C8B-B14F-4D97-AF65-F5344CB8AC3E}">
        <p14:creationId xmlns:p14="http://schemas.microsoft.com/office/powerpoint/2010/main" val="21821179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0668-96FF-457D-BB9D-6F66E4832B2C}"/>
              </a:ext>
            </a:extLst>
          </p:cNvPr>
          <p:cNvSpPr>
            <a:spLocks noGrp="1"/>
          </p:cNvSpPr>
          <p:nvPr>
            <p:ph type="title"/>
          </p:nvPr>
        </p:nvSpPr>
        <p:spPr/>
        <p:txBody>
          <a:bodyPr/>
          <a:lstStyle/>
          <a:p>
            <a:pPr algn="ctr"/>
            <a:r>
              <a:rPr lang="en-US" b="1" dirty="0">
                <a:latin typeface="Georgia" panose="02040502050405020303" pitchFamily="18" charset="0"/>
              </a:rPr>
              <a:t>Contacts</a:t>
            </a:r>
          </a:p>
        </p:txBody>
      </p:sp>
      <p:sp>
        <p:nvSpPr>
          <p:cNvPr id="3" name="Content Placeholder 2">
            <a:extLst>
              <a:ext uri="{FF2B5EF4-FFF2-40B4-BE49-F238E27FC236}">
                <a16:creationId xmlns:a16="http://schemas.microsoft.com/office/drawing/2014/main" id="{DC6B3E97-DF44-4B80-9942-ECEDA041B93A}"/>
              </a:ext>
            </a:extLst>
          </p:cNvPr>
          <p:cNvSpPr>
            <a:spLocks noGrp="1"/>
          </p:cNvSpPr>
          <p:nvPr>
            <p:ph idx="1"/>
          </p:nvPr>
        </p:nvSpPr>
        <p:spPr/>
        <p:txBody>
          <a:bodyPr>
            <a:normAutofit/>
          </a:bodyPr>
          <a:lstStyle/>
          <a:p>
            <a:r>
              <a:rPr lang="en-US" dirty="0"/>
              <a:t>IACUC – </a:t>
            </a:r>
            <a:r>
              <a:rPr lang="en-US" dirty="0">
                <a:solidFill>
                  <a:srgbClr val="FF0000"/>
                </a:solidFill>
                <a:hlinkClick r:id="rId3">
                  <a:extLst>
                    <a:ext uri="{A12FA001-AC4F-418D-AE19-62706E023703}">
                      <ahyp:hlinkClr xmlns:ahyp="http://schemas.microsoft.com/office/drawing/2018/hyperlinkcolor" val="tx"/>
                    </a:ext>
                  </a:extLst>
                </a:hlinkClick>
              </a:rPr>
              <a:t>iacuc@rarc.wisc.edu</a:t>
            </a:r>
            <a:endParaRPr lang="en-US" dirty="0">
              <a:solidFill>
                <a:srgbClr val="FF0000"/>
              </a:solidFill>
            </a:endParaRPr>
          </a:p>
          <a:p>
            <a:r>
              <a:rPr lang="en-US" dirty="0"/>
              <a:t>IBC – Andrea Ladd </a:t>
            </a:r>
            <a:r>
              <a:rPr lang="en-US" dirty="0">
                <a:solidFill>
                  <a:srgbClr val="FF0000"/>
                </a:solidFill>
                <a:hlinkClick r:id="rId4">
                  <a:extLst>
                    <a:ext uri="{A12FA001-AC4F-418D-AE19-62706E023703}">
                      <ahyp:hlinkClr xmlns:ahyp="http://schemas.microsoft.com/office/drawing/2018/hyperlinkcolor" val="tx"/>
                    </a:ext>
                  </a:extLst>
                </a:hlinkClick>
              </a:rPr>
              <a:t>andrea.ladd@wisc.edu</a:t>
            </a:r>
            <a:endParaRPr lang="en-US" dirty="0">
              <a:solidFill>
                <a:srgbClr val="FF0000"/>
              </a:solidFill>
            </a:endParaRPr>
          </a:p>
          <a:p>
            <a:r>
              <a:rPr lang="en-US" dirty="0"/>
              <a:t>IRB – </a:t>
            </a:r>
            <a:r>
              <a:rPr lang="en-US" dirty="0">
                <a:solidFill>
                  <a:srgbClr val="FF0000"/>
                </a:solidFill>
                <a:hlinkClick r:id="rId5">
                  <a:extLst>
                    <a:ext uri="{A12FA001-AC4F-418D-AE19-62706E023703}">
                      <ahyp:hlinkClr xmlns:ahyp="http://schemas.microsoft.com/office/drawing/2018/hyperlinkcolor" val="tx"/>
                    </a:ext>
                  </a:extLst>
                </a:hlinkClick>
              </a:rPr>
              <a:t>asktheirb@wisc.edu</a:t>
            </a:r>
            <a:endParaRPr lang="en-US" dirty="0">
              <a:solidFill>
                <a:srgbClr val="FF0000"/>
              </a:solidFill>
            </a:endParaRPr>
          </a:p>
          <a:p>
            <a:r>
              <a:rPr lang="en-US" dirty="0"/>
              <a:t>COI</a:t>
            </a:r>
          </a:p>
          <a:p>
            <a:pPr lvl="1"/>
            <a:r>
              <a:rPr lang="en-US" dirty="0"/>
              <a:t>Your Department/Division: </a:t>
            </a:r>
            <a:r>
              <a:rPr lang="en-US" sz="2800" dirty="0">
                <a:solidFill>
                  <a:srgbClr val="FF0000"/>
                </a:solidFill>
                <a:hlinkClick r:id="rId6">
                  <a:extLst>
                    <a:ext uri="{A12FA001-AC4F-418D-AE19-62706E023703}">
                      <ahyp:hlinkClr xmlns:ahyp="http://schemas.microsoft.com/office/drawing/2018/hyperlinkcolor" val="tx"/>
                    </a:ext>
                  </a:extLst>
                </a:hlinkClick>
              </a:rPr>
              <a:t>research.wisc.edu/kb-article/?id=32881</a:t>
            </a:r>
            <a:endParaRPr lang="en-US" sz="2800" dirty="0">
              <a:solidFill>
                <a:srgbClr val="FF0000"/>
              </a:solidFill>
            </a:endParaRPr>
          </a:p>
          <a:p>
            <a:pPr lvl="1"/>
            <a:r>
              <a:rPr lang="en-US" b="1" dirty="0"/>
              <a:t>COI Office: </a:t>
            </a:r>
            <a:r>
              <a:rPr lang="de-DE" sz="2800" dirty="0">
                <a:solidFill>
                  <a:srgbClr val="FF0000"/>
                </a:solidFill>
                <a:hlinkClick r:id="rId7">
                  <a:extLst>
                    <a:ext uri="{A12FA001-AC4F-418D-AE19-62706E023703}">
                      <ahyp:hlinkClr xmlns:ahyp="http://schemas.microsoft.com/office/drawing/2018/hyperlinkcolor" val="tx"/>
                    </a:ext>
                  </a:extLst>
                </a:hlinkClick>
              </a:rPr>
              <a:t>coiprogram@research.wisc.edu</a:t>
            </a:r>
            <a:endParaRPr lang="en-US" sz="2800" dirty="0">
              <a:solidFill>
                <a:srgbClr val="FF0000"/>
              </a:solidFill>
            </a:endParaRPr>
          </a:p>
          <a:p>
            <a:r>
              <a:rPr lang="en-US" dirty="0"/>
              <a:t>Your Department/Division Compliance Manager or Specialist</a:t>
            </a:r>
          </a:p>
          <a:p>
            <a:pPr lvl="1"/>
            <a:r>
              <a:rPr lang="en-US" dirty="0"/>
              <a:t>CALS – Sarah Johnson-Schlueter – </a:t>
            </a:r>
            <a:r>
              <a:rPr lang="en-US" dirty="0">
                <a:solidFill>
                  <a:srgbClr val="FF0000"/>
                </a:solidFill>
                <a:hlinkClick r:id="rId8">
                  <a:extLst>
                    <a:ext uri="{A12FA001-AC4F-418D-AE19-62706E023703}">
                      <ahyp:hlinkClr xmlns:ahyp="http://schemas.microsoft.com/office/drawing/2018/hyperlinkcolor" val="tx"/>
                    </a:ext>
                  </a:extLst>
                </a:hlinkClick>
              </a:rPr>
              <a:t>Sarah.JohnsonSchlueter@wisc.edu</a:t>
            </a:r>
            <a:endParaRPr lang="en-US" dirty="0">
              <a:solidFill>
                <a:srgbClr val="FF0000"/>
              </a:solidFill>
            </a:endParaRPr>
          </a:p>
          <a:p>
            <a:endParaRPr lang="en-US" dirty="0">
              <a:solidFill>
                <a:schemeClr val="bg1"/>
              </a:solidFill>
            </a:endParaRPr>
          </a:p>
        </p:txBody>
      </p:sp>
      <p:sp>
        <p:nvSpPr>
          <p:cNvPr id="4" name="Slide Number Placeholder 3">
            <a:extLst>
              <a:ext uri="{FF2B5EF4-FFF2-40B4-BE49-F238E27FC236}">
                <a16:creationId xmlns:a16="http://schemas.microsoft.com/office/drawing/2014/main" id="{8A48D076-04E0-4598-BD88-F32643DCCD47}"/>
              </a:ext>
            </a:extLst>
          </p:cNvPr>
          <p:cNvSpPr>
            <a:spLocks noGrp="1"/>
          </p:cNvSpPr>
          <p:nvPr>
            <p:ph type="sldNum" sz="quarter" idx="4"/>
          </p:nvPr>
        </p:nvSpPr>
        <p:spPr/>
        <p:txBody>
          <a:bodyPr/>
          <a:lstStyle/>
          <a:p>
            <a:fld id="{6FF4E196-A010-480C-A078-61D4EF757EA8}" type="slidenum">
              <a:rPr lang="en-US" smtClean="0"/>
              <a:t>36</a:t>
            </a:fld>
            <a:endParaRPr lang="en-US" dirty="0"/>
          </a:p>
        </p:txBody>
      </p:sp>
    </p:spTree>
    <p:extLst>
      <p:ext uri="{BB962C8B-B14F-4D97-AF65-F5344CB8AC3E}">
        <p14:creationId xmlns:p14="http://schemas.microsoft.com/office/powerpoint/2010/main" val="16069164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6B3E97-DF44-4B80-9942-ECEDA041B93A}"/>
              </a:ext>
            </a:extLst>
          </p:cNvPr>
          <p:cNvSpPr>
            <a:spLocks noGrp="1"/>
          </p:cNvSpPr>
          <p:nvPr>
            <p:ph idx="1"/>
          </p:nvPr>
        </p:nvSpPr>
        <p:spPr/>
        <p:txBody>
          <a:bodyPr>
            <a:normAutofit/>
          </a:bodyPr>
          <a:lstStyle/>
          <a:p>
            <a:r>
              <a:rPr lang="en-US" dirty="0"/>
              <a:t>ARROW – </a:t>
            </a:r>
            <a:r>
              <a:rPr lang="en-US" dirty="0">
                <a:solidFill>
                  <a:srgbClr val="FF0000"/>
                </a:solidFill>
                <a:hlinkClick r:id="rId3">
                  <a:extLst>
                    <a:ext uri="{A12FA001-AC4F-418D-AE19-62706E023703}">
                      <ahyp:hlinkClr xmlns:ahyp="http://schemas.microsoft.com/office/drawing/2018/hyperlinkcolor" val="tx"/>
                    </a:ext>
                  </a:extLst>
                </a:hlinkClick>
              </a:rPr>
              <a:t>arrow.wisc.edu</a:t>
            </a:r>
            <a:endParaRPr lang="en-US" dirty="0">
              <a:solidFill>
                <a:srgbClr val="FF0000"/>
              </a:solidFill>
            </a:endParaRPr>
          </a:p>
          <a:p>
            <a:r>
              <a:rPr lang="en-US" dirty="0"/>
              <a:t>RARC – </a:t>
            </a:r>
            <a:r>
              <a:rPr lang="en-US" dirty="0">
                <a:solidFill>
                  <a:srgbClr val="FF0000"/>
                </a:solidFill>
                <a:hlinkClick r:id="rId4">
                  <a:extLst>
                    <a:ext uri="{A12FA001-AC4F-418D-AE19-62706E023703}">
                      <ahyp:hlinkClr xmlns:ahyp="http://schemas.microsoft.com/office/drawing/2018/hyperlinkcolor" val="tx"/>
                    </a:ext>
                  </a:extLst>
                </a:hlinkClick>
              </a:rPr>
              <a:t>www.rarc.wisc.edu</a:t>
            </a:r>
            <a:endParaRPr lang="en-US" dirty="0">
              <a:solidFill>
                <a:srgbClr val="FF0000"/>
              </a:solidFill>
            </a:endParaRPr>
          </a:p>
          <a:p>
            <a:r>
              <a:rPr lang="en-US" dirty="0"/>
              <a:t>IRB – </a:t>
            </a:r>
            <a:r>
              <a:rPr lang="en-US" dirty="0">
                <a:solidFill>
                  <a:srgbClr val="FF0000"/>
                </a:solidFill>
                <a:hlinkClick r:id="rId5">
                  <a:extLst>
                    <a:ext uri="{A12FA001-AC4F-418D-AE19-62706E023703}">
                      <ahyp:hlinkClr xmlns:ahyp="http://schemas.microsoft.com/office/drawing/2018/hyperlinkcolor" val="tx"/>
                    </a:ext>
                  </a:extLst>
                </a:hlinkClick>
              </a:rPr>
              <a:t>irb.wisc.edu</a:t>
            </a:r>
            <a:endParaRPr lang="en-US" sz="2200" dirty="0">
              <a:solidFill>
                <a:srgbClr val="FF0000"/>
              </a:solidFill>
            </a:endParaRPr>
          </a:p>
          <a:p>
            <a:r>
              <a:rPr lang="en-US" dirty="0"/>
              <a:t>OAR – </a:t>
            </a:r>
            <a:r>
              <a:rPr lang="en-US" dirty="0">
                <a:solidFill>
                  <a:srgbClr val="FF0000"/>
                </a:solidFill>
                <a:hlinkClick r:id="rId6">
                  <a:extLst>
                    <a:ext uri="{A12FA001-AC4F-418D-AE19-62706E023703}">
                      <ahyp:hlinkClr xmlns:ahyp="http://schemas.microsoft.com/office/drawing/2018/hyperlinkcolor" val="tx"/>
                    </a:ext>
                  </a:extLst>
                </a:hlinkClick>
              </a:rPr>
              <a:t>oar.wisc.edu</a:t>
            </a:r>
            <a:endParaRPr lang="en-US" dirty="0">
              <a:solidFill>
                <a:srgbClr val="FF0000"/>
              </a:solidFill>
            </a:endParaRPr>
          </a:p>
          <a:p>
            <a:r>
              <a:rPr lang="en-US" dirty="0"/>
              <a:t>COI Training – </a:t>
            </a:r>
            <a:r>
              <a:rPr lang="en-US" dirty="0">
                <a:solidFill>
                  <a:srgbClr val="FF0000"/>
                </a:solidFill>
                <a:hlinkClick r:id="rId7">
                  <a:extLst>
                    <a:ext uri="{A12FA001-AC4F-418D-AE19-62706E023703}">
                      <ahyp:hlinkClr xmlns:ahyp="http://schemas.microsoft.com/office/drawing/2018/hyperlinkcolor" val="tx"/>
                    </a:ext>
                  </a:extLst>
                </a:hlinkClick>
              </a:rPr>
              <a:t>research.wisc.edu/compliance-policy/outside-activities-reporting/training</a:t>
            </a:r>
            <a:endParaRPr lang="en-US" dirty="0">
              <a:solidFill>
                <a:srgbClr val="FF0000"/>
              </a:solidFill>
            </a:endParaRPr>
          </a:p>
          <a:p>
            <a:r>
              <a:rPr lang="en-US" dirty="0"/>
              <a:t>UW Conflict of Interest Policy – </a:t>
            </a:r>
            <a:r>
              <a:rPr lang="en-US" dirty="0">
                <a:solidFill>
                  <a:srgbClr val="FF0000"/>
                </a:solidFill>
                <a:hlinkClick r:id="rId8">
                  <a:extLst>
                    <a:ext uri="{A12FA001-AC4F-418D-AE19-62706E023703}">
                      <ahyp:hlinkClr xmlns:ahyp="http://schemas.microsoft.com/office/drawing/2018/hyperlinkcolor" val="tx"/>
                    </a:ext>
                  </a:extLst>
                </a:hlinkClick>
              </a:rPr>
              <a:t>policy.wisc.edu/library/UW-4001</a:t>
            </a:r>
            <a:endParaRPr lang="en-US" dirty="0">
              <a:solidFill>
                <a:srgbClr val="FF0000"/>
              </a:solidFill>
            </a:endParaRPr>
          </a:p>
          <a:p>
            <a:r>
              <a:rPr lang="en-US" dirty="0"/>
              <a:t>Export Control - </a:t>
            </a:r>
            <a:r>
              <a:rPr lang="en-US" sz="2800" dirty="0">
                <a:solidFill>
                  <a:srgbClr val="FF0000"/>
                </a:solidFill>
                <a:hlinkClick r:id="rId9">
                  <a:extLst>
                    <a:ext uri="{A12FA001-AC4F-418D-AE19-62706E023703}">
                      <ahyp:hlinkClr xmlns:ahyp="http://schemas.microsoft.com/office/drawing/2018/hyperlinkcolor" val="tx"/>
                    </a:ext>
                  </a:extLst>
                </a:hlinkClick>
              </a:rPr>
              <a:t>https://research.wisc.edu/integrity-and-other-requirements/export-control/</a:t>
            </a:r>
            <a:endParaRPr lang="en-US" dirty="0">
              <a:solidFill>
                <a:srgbClr val="FF0000"/>
              </a:solidFill>
            </a:endParaRPr>
          </a:p>
          <a:p>
            <a:endParaRPr lang="en-US" dirty="0">
              <a:solidFill>
                <a:schemeClr val="bg1"/>
              </a:solidFill>
            </a:endParaRPr>
          </a:p>
          <a:p>
            <a:endParaRPr lang="en-US" dirty="0">
              <a:solidFill>
                <a:schemeClr val="bg1"/>
              </a:solidFill>
            </a:endParaRPr>
          </a:p>
        </p:txBody>
      </p:sp>
      <p:sp>
        <p:nvSpPr>
          <p:cNvPr id="4" name="Slide Number Placeholder 3">
            <a:extLst>
              <a:ext uri="{FF2B5EF4-FFF2-40B4-BE49-F238E27FC236}">
                <a16:creationId xmlns:a16="http://schemas.microsoft.com/office/drawing/2014/main" id="{8A48D076-04E0-4598-BD88-F32643DCCD47}"/>
              </a:ext>
            </a:extLst>
          </p:cNvPr>
          <p:cNvSpPr>
            <a:spLocks noGrp="1"/>
          </p:cNvSpPr>
          <p:nvPr>
            <p:ph type="sldNum" sz="quarter" idx="4"/>
          </p:nvPr>
        </p:nvSpPr>
        <p:spPr/>
        <p:txBody>
          <a:bodyPr/>
          <a:lstStyle/>
          <a:p>
            <a:fld id="{6FF4E196-A010-480C-A078-61D4EF757EA8}" type="slidenum">
              <a:rPr lang="en-US" smtClean="0"/>
              <a:t>37</a:t>
            </a:fld>
            <a:endParaRPr lang="en-US" dirty="0"/>
          </a:p>
        </p:txBody>
      </p:sp>
      <p:sp>
        <p:nvSpPr>
          <p:cNvPr id="5" name="Title 1">
            <a:extLst>
              <a:ext uri="{FF2B5EF4-FFF2-40B4-BE49-F238E27FC236}">
                <a16:creationId xmlns:a16="http://schemas.microsoft.com/office/drawing/2014/main" id="{CE703BC6-3DF4-0D3B-E463-8EBD679EBE13}"/>
              </a:ext>
            </a:extLst>
          </p:cNvPr>
          <p:cNvSpPr txBox="1">
            <a:spLocks/>
          </p:cNvSpPr>
          <p:nvPr/>
        </p:nvSpPr>
        <p:spPr>
          <a:xfrm>
            <a:off x="838200" y="2731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Georgia" panose="02040502050405020303" pitchFamily="18" charset="0"/>
              </a:rPr>
              <a:t>Resources</a:t>
            </a:r>
          </a:p>
        </p:txBody>
      </p:sp>
    </p:spTree>
    <p:extLst>
      <p:ext uri="{BB962C8B-B14F-4D97-AF65-F5344CB8AC3E}">
        <p14:creationId xmlns:p14="http://schemas.microsoft.com/office/powerpoint/2010/main" val="19533592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48D076-04E0-4598-BD88-F32643DCCD47}"/>
              </a:ext>
            </a:extLst>
          </p:cNvPr>
          <p:cNvSpPr>
            <a:spLocks noGrp="1"/>
          </p:cNvSpPr>
          <p:nvPr>
            <p:ph type="sldNum" sz="quarter" idx="4"/>
          </p:nvPr>
        </p:nvSpPr>
        <p:spPr/>
        <p:txBody>
          <a:bodyPr/>
          <a:lstStyle/>
          <a:p>
            <a:fld id="{6FF4E196-A010-480C-A078-61D4EF757EA8}" type="slidenum">
              <a:rPr lang="en-US" smtClean="0"/>
              <a:t>38</a:t>
            </a:fld>
            <a:endParaRPr lang="en-US" dirty="0"/>
          </a:p>
        </p:txBody>
      </p:sp>
      <p:sp>
        <p:nvSpPr>
          <p:cNvPr id="5" name="TextBox 4">
            <a:extLst>
              <a:ext uri="{FF2B5EF4-FFF2-40B4-BE49-F238E27FC236}">
                <a16:creationId xmlns:a16="http://schemas.microsoft.com/office/drawing/2014/main" id="{5420C790-886F-4FCF-AAB8-790D1FAF61BC}"/>
              </a:ext>
            </a:extLst>
          </p:cNvPr>
          <p:cNvSpPr txBox="1"/>
          <p:nvPr/>
        </p:nvSpPr>
        <p:spPr>
          <a:xfrm>
            <a:off x="3704592" y="432777"/>
            <a:ext cx="4541564" cy="1200329"/>
          </a:xfrm>
          <a:prstGeom prst="rect">
            <a:avLst/>
          </a:prstGeom>
          <a:noFill/>
        </p:spPr>
        <p:txBody>
          <a:bodyPr wrap="none" rtlCol="0">
            <a:spAutoFit/>
          </a:bodyPr>
          <a:lstStyle/>
          <a:p>
            <a:r>
              <a:rPr lang="en-US" sz="7200" dirty="0"/>
              <a:t>Thank You! </a:t>
            </a:r>
          </a:p>
        </p:txBody>
      </p:sp>
      <p:pic>
        <p:nvPicPr>
          <p:cNvPr id="6" name="Picture 5" descr="A gate in a field&#10;&#10;Description automatically generated">
            <a:extLst>
              <a:ext uri="{FF2B5EF4-FFF2-40B4-BE49-F238E27FC236}">
                <a16:creationId xmlns:a16="http://schemas.microsoft.com/office/drawing/2014/main" id="{9136BE84-C2B8-AE3B-871C-7987C354A4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6688" y="1858761"/>
            <a:ext cx="7237372" cy="4726124"/>
          </a:xfrm>
          <a:prstGeom prst="rect">
            <a:avLst/>
          </a:prstGeom>
        </p:spPr>
      </p:pic>
    </p:spTree>
    <p:extLst>
      <p:ext uri="{BB962C8B-B14F-4D97-AF65-F5344CB8AC3E}">
        <p14:creationId xmlns:p14="http://schemas.microsoft.com/office/powerpoint/2010/main" val="36894858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00020-D382-8BF5-21CC-49F58ABB840D}"/>
              </a:ext>
            </a:extLst>
          </p:cNvPr>
          <p:cNvSpPr>
            <a:spLocks noGrp="1"/>
          </p:cNvSpPr>
          <p:nvPr>
            <p:ph type="title"/>
          </p:nvPr>
        </p:nvSpPr>
        <p:spPr>
          <a:xfrm>
            <a:off x="828954" y="177734"/>
            <a:ext cx="10515600" cy="1325563"/>
          </a:xfrm>
        </p:spPr>
        <p:txBody>
          <a:bodyPr>
            <a:normAutofit fontScale="90000"/>
          </a:bodyPr>
          <a:lstStyle/>
          <a:p>
            <a:pPr algn="ctr"/>
            <a:r>
              <a:rPr lang="en-US" b="1" dirty="0">
                <a:latin typeface="Georgia" panose="02040502050405020303" pitchFamily="18" charset="0"/>
              </a:rPr>
              <a:t>ARROW</a:t>
            </a:r>
            <a:br>
              <a:rPr lang="en-US" b="1" dirty="0">
                <a:latin typeface="Georgia" panose="02040502050405020303" pitchFamily="18" charset="0"/>
              </a:rPr>
            </a:br>
            <a:r>
              <a:rPr lang="en-US" sz="3600" b="1" dirty="0">
                <a:latin typeface="Georgia" panose="02040502050405020303" pitchFamily="18" charset="0"/>
              </a:rPr>
              <a:t>A</a:t>
            </a:r>
            <a:r>
              <a:rPr lang="en-US" sz="3600" dirty="0">
                <a:latin typeface="Georgia" panose="02040502050405020303" pitchFamily="18" charset="0"/>
              </a:rPr>
              <a:t>pplication </a:t>
            </a:r>
            <a:r>
              <a:rPr lang="en-US" sz="3600" b="1" dirty="0">
                <a:latin typeface="Georgia" panose="02040502050405020303" pitchFamily="18" charset="0"/>
              </a:rPr>
              <a:t>R</a:t>
            </a:r>
            <a:r>
              <a:rPr lang="en-US" sz="3600" dirty="0">
                <a:latin typeface="Georgia" panose="02040502050405020303" pitchFamily="18" charset="0"/>
              </a:rPr>
              <a:t>eview for </a:t>
            </a:r>
            <a:r>
              <a:rPr lang="en-US" sz="3600" b="1" dirty="0">
                <a:latin typeface="Georgia" panose="02040502050405020303" pitchFamily="18" charset="0"/>
              </a:rPr>
              <a:t>R</a:t>
            </a:r>
            <a:r>
              <a:rPr lang="en-US" sz="3600" dirty="0">
                <a:latin typeface="Georgia" panose="02040502050405020303" pitchFamily="18" charset="0"/>
              </a:rPr>
              <a:t>esearch </a:t>
            </a:r>
            <a:r>
              <a:rPr lang="en-US" sz="3600" b="1" dirty="0">
                <a:latin typeface="Georgia" panose="02040502050405020303" pitchFamily="18" charset="0"/>
              </a:rPr>
              <a:t>O</a:t>
            </a:r>
            <a:r>
              <a:rPr lang="en-US" sz="3600" dirty="0">
                <a:latin typeface="Georgia" panose="02040502050405020303" pitchFamily="18" charset="0"/>
              </a:rPr>
              <a:t>versight at </a:t>
            </a:r>
            <a:r>
              <a:rPr lang="en-US" sz="3600" b="1" dirty="0">
                <a:latin typeface="Georgia" panose="02040502050405020303" pitchFamily="18" charset="0"/>
              </a:rPr>
              <a:t>W</a:t>
            </a:r>
            <a:r>
              <a:rPr lang="en-US" sz="3600" dirty="0">
                <a:latin typeface="Georgia" panose="02040502050405020303" pitchFamily="18" charset="0"/>
              </a:rPr>
              <a:t>isconsin</a:t>
            </a:r>
            <a:endParaRPr lang="en-US" b="1" dirty="0">
              <a:latin typeface="Georgia" panose="02040502050405020303" pitchFamily="18" charset="0"/>
            </a:endParaRPr>
          </a:p>
        </p:txBody>
      </p:sp>
      <p:sp>
        <p:nvSpPr>
          <p:cNvPr id="3" name="Content Placeholder 2">
            <a:extLst>
              <a:ext uri="{FF2B5EF4-FFF2-40B4-BE49-F238E27FC236}">
                <a16:creationId xmlns:a16="http://schemas.microsoft.com/office/drawing/2014/main" id="{95826016-E89F-6960-284E-5F8046C8422F}"/>
              </a:ext>
            </a:extLst>
          </p:cNvPr>
          <p:cNvSpPr>
            <a:spLocks noGrp="1"/>
          </p:cNvSpPr>
          <p:nvPr>
            <p:ph idx="1"/>
          </p:nvPr>
        </p:nvSpPr>
        <p:spPr>
          <a:xfrm>
            <a:off x="431891" y="1868422"/>
            <a:ext cx="11448977" cy="4351338"/>
          </a:xfrm>
        </p:spPr>
        <p:txBody>
          <a:bodyPr>
            <a:normAutofit/>
          </a:bodyPr>
          <a:lstStyle/>
          <a:p>
            <a:r>
              <a:rPr lang="en-US" sz="2000" dirty="0"/>
              <a:t>Animal use, biosafety, human subject research and other protocols are managed by the Principal Investigator in ARROW</a:t>
            </a:r>
          </a:p>
        </p:txBody>
      </p:sp>
      <p:sp>
        <p:nvSpPr>
          <p:cNvPr id="4" name="Slide Number Placeholder 3">
            <a:extLst>
              <a:ext uri="{FF2B5EF4-FFF2-40B4-BE49-F238E27FC236}">
                <a16:creationId xmlns:a16="http://schemas.microsoft.com/office/drawing/2014/main" id="{E73912C8-3718-BFD0-E9BE-47C3C16C9737}"/>
              </a:ext>
            </a:extLst>
          </p:cNvPr>
          <p:cNvSpPr>
            <a:spLocks noGrp="1"/>
          </p:cNvSpPr>
          <p:nvPr>
            <p:ph type="sldNum" sz="quarter" idx="4"/>
          </p:nvPr>
        </p:nvSpPr>
        <p:spPr/>
        <p:txBody>
          <a:bodyPr/>
          <a:lstStyle/>
          <a:p>
            <a:fld id="{6FF4E196-A010-480C-A078-61D4EF757EA8}" type="slidenum">
              <a:rPr lang="en-US" smtClean="0"/>
              <a:t>4</a:t>
            </a:fld>
            <a:endParaRPr lang="en-US" dirty="0"/>
          </a:p>
        </p:txBody>
      </p:sp>
      <p:pic>
        <p:nvPicPr>
          <p:cNvPr id="8" name="Picture 7">
            <a:extLst>
              <a:ext uri="{FF2B5EF4-FFF2-40B4-BE49-F238E27FC236}">
                <a16:creationId xmlns:a16="http://schemas.microsoft.com/office/drawing/2014/main" id="{7A9E9028-0504-5F20-5DB6-DD830E370B84}"/>
              </a:ext>
            </a:extLst>
          </p:cNvPr>
          <p:cNvPicPr>
            <a:picLocks noChangeAspect="1"/>
          </p:cNvPicPr>
          <p:nvPr/>
        </p:nvPicPr>
        <p:blipFill>
          <a:blip r:embed="rId3"/>
          <a:stretch>
            <a:fillRect/>
          </a:stretch>
        </p:blipFill>
        <p:spPr>
          <a:xfrm>
            <a:off x="1797018" y="2552060"/>
            <a:ext cx="8579471" cy="4064671"/>
          </a:xfrm>
          <a:prstGeom prst="rect">
            <a:avLst/>
          </a:prstGeom>
        </p:spPr>
      </p:pic>
    </p:spTree>
    <p:extLst>
      <p:ext uri="{BB962C8B-B14F-4D97-AF65-F5344CB8AC3E}">
        <p14:creationId xmlns:p14="http://schemas.microsoft.com/office/powerpoint/2010/main" val="13143708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0668-96FF-457D-BB9D-6F66E4832B2C}"/>
              </a:ext>
            </a:extLst>
          </p:cNvPr>
          <p:cNvSpPr>
            <a:spLocks noGrp="1"/>
          </p:cNvSpPr>
          <p:nvPr>
            <p:ph type="title"/>
          </p:nvPr>
        </p:nvSpPr>
        <p:spPr>
          <a:xfrm>
            <a:off x="772197" y="186706"/>
            <a:ext cx="10515600" cy="1325563"/>
          </a:xfrm>
        </p:spPr>
        <p:txBody>
          <a:bodyPr>
            <a:normAutofit/>
          </a:bodyPr>
          <a:lstStyle/>
          <a:p>
            <a:pPr algn="ctr"/>
            <a:r>
              <a:rPr lang="en-US" sz="4000" b="1" dirty="0">
                <a:latin typeface="Georgia" panose="02040502050405020303" pitchFamily="18" charset="0"/>
              </a:rPr>
              <a:t>Institutional Animal Care &amp; Use Committee (IACUC)</a:t>
            </a:r>
          </a:p>
        </p:txBody>
      </p:sp>
      <p:sp>
        <p:nvSpPr>
          <p:cNvPr id="3" name="Content Placeholder 2">
            <a:extLst>
              <a:ext uri="{FF2B5EF4-FFF2-40B4-BE49-F238E27FC236}">
                <a16:creationId xmlns:a16="http://schemas.microsoft.com/office/drawing/2014/main" id="{DC6B3E97-DF44-4B80-9942-ECEDA041B93A}"/>
              </a:ext>
            </a:extLst>
          </p:cNvPr>
          <p:cNvSpPr>
            <a:spLocks noGrp="1"/>
          </p:cNvSpPr>
          <p:nvPr>
            <p:ph idx="1"/>
          </p:nvPr>
        </p:nvSpPr>
        <p:spPr>
          <a:xfrm>
            <a:off x="838200" y="1875051"/>
            <a:ext cx="6442161" cy="4617824"/>
          </a:xfrm>
        </p:spPr>
        <p:txBody>
          <a:bodyPr>
            <a:normAutofit/>
          </a:bodyPr>
          <a:lstStyle/>
          <a:p>
            <a:r>
              <a:rPr lang="en-US" dirty="0"/>
              <a:t>Approval required for direct use of vertebrate animals</a:t>
            </a:r>
          </a:p>
          <a:p>
            <a:pPr lvl="1"/>
            <a:r>
              <a:rPr lang="en-US" dirty="0"/>
              <a:t>Research</a:t>
            </a:r>
          </a:p>
          <a:p>
            <a:pPr lvl="2"/>
            <a:r>
              <a:rPr lang="en-US" dirty="0"/>
              <a:t>Biomedical</a:t>
            </a:r>
          </a:p>
          <a:p>
            <a:pPr lvl="2"/>
            <a:r>
              <a:rPr lang="en-US" dirty="0"/>
              <a:t>Agricultural</a:t>
            </a:r>
          </a:p>
          <a:p>
            <a:pPr lvl="2"/>
            <a:r>
              <a:rPr lang="en-US" dirty="0"/>
              <a:t>Wildlife</a:t>
            </a:r>
          </a:p>
          <a:p>
            <a:pPr lvl="1"/>
            <a:r>
              <a:rPr lang="en-US" dirty="0"/>
              <a:t>Teaching</a:t>
            </a:r>
          </a:p>
          <a:p>
            <a:pPr lvl="2"/>
            <a:r>
              <a:rPr lang="en-US" dirty="0"/>
              <a:t>Courses involving animals</a:t>
            </a:r>
          </a:p>
          <a:p>
            <a:pPr lvl="3"/>
            <a:r>
              <a:rPr lang="en-US" dirty="0"/>
              <a:t>Animal &amp; Dairy Sciences, Veterinary Medical Teaching Hospital, Medical Training</a:t>
            </a:r>
          </a:p>
          <a:p>
            <a:pPr lvl="1"/>
            <a:r>
              <a:rPr lang="en-US" dirty="0"/>
              <a:t>Outreach</a:t>
            </a:r>
          </a:p>
        </p:txBody>
      </p:sp>
      <p:sp>
        <p:nvSpPr>
          <p:cNvPr id="4" name="Slide Number Placeholder 3">
            <a:extLst>
              <a:ext uri="{FF2B5EF4-FFF2-40B4-BE49-F238E27FC236}">
                <a16:creationId xmlns:a16="http://schemas.microsoft.com/office/drawing/2014/main" id="{8A48D076-04E0-4598-BD88-F32643DCCD47}"/>
              </a:ext>
            </a:extLst>
          </p:cNvPr>
          <p:cNvSpPr>
            <a:spLocks noGrp="1"/>
          </p:cNvSpPr>
          <p:nvPr>
            <p:ph type="sldNum" sz="quarter" idx="4"/>
          </p:nvPr>
        </p:nvSpPr>
        <p:spPr/>
        <p:txBody>
          <a:bodyPr/>
          <a:lstStyle/>
          <a:p>
            <a:fld id="{6FF4E196-A010-480C-A078-61D4EF757EA8}" type="slidenum">
              <a:rPr lang="en-US" smtClean="0"/>
              <a:t>5</a:t>
            </a:fld>
            <a:endParaRPr lang="en-US" dirty="0"/>
          </a:p>
        </p:txBody>
      </p:sp>
      <p:pic>
        <p:nvPicPr>
          <p:cNvPr id="20" name="Picture 19" descr="Cows looking at the camera">
            <a:extLst>
              <a:ext uri="{FF2B5EF4-FFF2-40B4-BE49-F238E27FC236}">
                <a16:creationId xmlns:a16="http://schemas.microsoft.com/office/drawing/2014/main" id="{26F575B1-E804-0DCD-777B-DFBE4EC1C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480" y="1875051"/>
            <a:ext cx="4532320" cy="28813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58289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6D58-EDBB-4CDB-A6E2-E1BE94CB3955}"/>
              </a:ext>
            </a:extLst>
          </p:cNvPr>
          <p:cNvSpPr>
            <a:spLocks noGrp="1"/>
          </p:cNvSpPr>
          <p:nvPr>
            <p:ph type="title"/>
          </p:nvPr>
        </p:nvSpPr>
        <p:spPr/>
        <p:txBody>
          <a:bodyPr>
            <a:normAutofit/>
          </a:bodyPr>
          <a:lstStyle/>
          <a:p>
            <a:pPr algn="ctr"/>
            <a:r>
              <a:rPr lang="en-US" sz="4000" b="1" dirty="0">
                <a:latin typeface="Georgia" panose="02040502050405020303" pitchFamily="18" charset="0"/>
              </a:rPr>
              <a:t>IACUC – Protocols</a:t>
            </a:r>
          </a:p>
        </p:txBody>
      </p:sp>
      <p:sp>
        <p:nvSpPr>
          <p:cNvPr id="3" name="Content Placeholder 2">
            <a:extLst>
              <a:ext uri="{FF2B5EF4-FFF2-40B4-BE49-F238E27FC236}">
                <a16:creationId xmlns:a16="http://schemas.microsoft.com/office/drawing/2014/main" id="{8039A2C7-A3C3-40D6-AF7E-2EB2B5E425F9}"/>
              </a:ext>
            </a:extLst>
          </p:cNvPr>
          <p:cNvSpPr>
            <a:spLocks noGrp="1"/>
          </p:cNvSpPr>
          <p:nvPr>
            <p:ph idx="1"/>
          </p:nvPr>
        </p:nvSpPr>
        <p:spPr>
          <a:xfrm>
            <a:off x="461682" y="1868422"/>
            <a:ext cx="10515600" cy="4351338"/>
          </a:xfrm>
        </p:spPr>
        <p:txBody>
          <a:bodyPr>
            <a:normAutofit/>
          </a:bodyPr>
          <a:lstStyle/>
          <a:p>
            <a:r>
              <a:rPr lang="en-US" dirty="0"/>
              <a:t>Required when using:	</a:t>
            </a:r>
          </a:p>
          <a:p>
            <a:pPr lvl="1"/>
            <a:r>
              <a:rPr lang="en-US" dirty="0"/>
              <a:t>LIVE vertebrate animals </a:t>
            </a:r>
          </a:p>
          <a:p>
            <a:pPr lvl="2"/>
            <a:r>
              <a:rPr lang="en-US" dirty="0"/>
              <a:t>Mice, Rats, Fish, Birds, Cattle etc. </a:t>
            </a:r>
          </a:p>
          <a:p>
            <a:pPr lvl="2"/>
            <a:r>
              <a:rPr lang="en-US" dirty="0"/>
              <a:t>Wildlife - Capture, Radio Collars, Feeding etc.</a:t>
            </a:r>
          </a:p>
          <a:p>
            <a:r>
              <a:rPr lang="en-US" dirty="0"/>
              <a:t>NOT required when using: </a:t>
            </a:r>
          </a:p>
          <a:p>
            <a:pPr lvl="1"/>
            <a:r>
              <a:rPr lang="en-US" dirty="0"/>
              <a:t>Deceased animals/tissue</a:t>
            </a:r>
          </a:p>
          <a:p>
            <a:pPr lvl="2"/>
            <a:r>
              <a:rPr lang="en-US" dirty="0"/>
              <a:t>Tissues obtained from a slaughterhouse, legal hunting</a:t>
            </a:r>
          </a:p>
          <a:p>
            <a:pPr lvl="1"/>
            <a:r>
              <a:rPr lang="en-US" dirty="0"/>
              <a:t>Invertebrates</a:t>
            </a:r>
          </a:p>
          <a:p>
            <a:pPr lvl="2"/>
            <a:r>
              <a:rPr lang="en-US" dirty="0"/>
              <a:t>Worms, fruit flies</a:t>
            </a:r>
          </a:p>
          <a:p>
            <a:pPr lvl="1"/>
            <a:r>
              <a:rPr lang="en-US" dirty="0"/>
              <a:t>Wildlife </a:t>
            </a:r>
          </a:p>
          <a:p>
            <a:pPr lvl="2"/>
            <a:r>
              <a:rPr lang="en-US" dirty="0"/>
              <a:t>Camera Traps, Vocalization Recordings, Passive Feces/Hair Collection etc.</a:t>
            </a:r>
          </a:p>
          <a:p>
            <a:endParaRPr lang="en-US" dirty="0">
              <a:solidFill>
                <a:schemeClr val="bg1"/>
              </a:solidFill>
            </a:endParaRPr>
          </a:p>
        </p:txBody>
      </p:sp>
      <p:sp>
        <p:nvSpPr>
          <p:cNvPr id="4" name="Slide Number Placeholder 3">
            <a:extLst>
              <a:ext uri="{FF2B5EF4-FFF2-40B4-BE49-F238E27FC236}">
                <a16:creationId xmlns:a16="http://schemas.microsoft.com/office/drawing/2014/main" id="{034859B2-7033-4E4A-83E5-2FE8BB7A7F5B}"/>
              </a:ext>
            </a:extLst>
          </p:cNvPr>
          <p:cNvSpPr>
            <a:spLocks noGrp="1"/>
          </p:cNvSpPr>
          <p:nvPr>
            <p:ph type="sldNum" sz="quarter" idx="4"/>
          </p:nvPr>
        </p:nvSpPr>
        <p:spPr/>
        <p:txBody>
          <a:bodyPr/>
          <a:lstStyle/>
          <a:p>
            <a:fld id="{6FF4E196-A010-480C-A078-61D4EF757EA8}" type="slidenum">
              <a:rPr lang="en-US" smtClean="0"/>
              <a:t>6</a:t>
            </a:fld>
            <a:endParaRPr lang="en-US" dirty="0"/>
          </a:p>
        </p:txBody>
      </p:sp>
      <p:pic>
        <p:nvPicPr>
          <p:cNvPr id="10" name="Picture 9" descr="Photo Credit: Jeff Miller">
            <a:extLst>
              <a:ext uri="{FF2B5EF4-FFF2-40B4-BE49-F238E27FC236}">
                <a16:creationId xmlns:a16="http://schemas.microsoft.com/office/drawing/2014/main" id="{DA3AD929-21B1-8B2A-7583-416C19C06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1159" y="2094948"/>
            <a:ext cx="3406175" cy="2269751"/>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30D6795D-B7F6-E9B8-C228-9F3E7B00092C}"/>
              </a:ext>
            </a:extLst>
          </p:cNvPr>
          <p:cNvSpPr txBox="1"/>
          <p:nvPr/>
        </p:nvSpPr>
        <p:spPr>
          <a:xfrm>
            <a:off x="8076033" y="4364699"/>
            <a:ext cx="3676425" cy="530915"/>
          </a:xfrm>
          <a:prstGeom prst="rect">
            <a:avLst/>
          </a:prstGeom>
          <a:noFill/>
        </p:spPr>
        <p:txBody>
          <a:bodyPr wrap="square">
            <a:spAutoFit/>
          </a:bodyPr>
          <a:lstStyle/>
          <a:p>
            <a:pPr algn="ctr"/>
            <a:r>
              <a:rPr lang="en-US" dirty="0"/>
              <a:t>Photo Credit: Jeff Miller</a:t>
            </a:r>
          </a:p>
          <a:p>
            <a:pPr algn="ctr"/>
            <a:r>
              <a:rPr lang="en-US" sz="1050" dirty="0"/>
              <a:t>http://uwurbancanidproject.weebly.com/data-collection.html</a:t>
            </a:r>
          </a:p>
        </p:txBody>
      </p:sp>
    </p:spTree>
    <p:extLst>
      <p:ext uri="{BB962C8B-B14F-4D97-AF65-F5344CB8AC3E}">
        <p14:creationId xmlns:p14="http://schemas.microsoft.com/office/powerpoint/2010/main" val="20347754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212B7-F026-6ACE-7381-FDD5761E97E3}"/>
              </a:ext>
            </a:extLst>
          </p:cNvPr>
          <p:cNvSpPr>
            <a:spLocks noGrp="1"/>
          </p:cNvSpPr>
          <p:nvPr>
            <p:ph type="title"/>
          </p:nvPr>
        </p:nvSpPr>
        <p:spPr/>
        <p:txBody>
          <a:bodyPr>
            <a:normAutofit/>
          </a:bodyPr>
          <a:lstStyle/>
          <a:p>
            <a:pPr algn="ctr"/>
            <a:r>
              <a:rPr lang="en-US" sz="4000" b="1" dirty="0">
                <a:latin typeface="Georgia" panose="02040502050405020303" pitchFamily="18" charset="0"/>
              </a:rPr>
              <a:t>IACUC – Protocol Review</a:t>
            </a:r>
          </a:p>
        </p:txBody>
      </p:sp>
      <p:sp>
        <p:nvSpPr>
          <p:cNvPr id="3" name="Content Placeholder 2">
            <a:extLst>
              <a:ext uri="{FF2B5EF4-FFF2-40B4-BE49-F238E27FC236}">
                <a16:creationId xmlns:a16="http://schemas.microsoft.com/office/drawing/2014/main" id="{EDB75FA5-7D72-AA87-B582-CA83B456CA9C}"/>
              </a:ext>
            </a:extLst>
          </p:cNvPr>
          <p:cNvSpPr>
            <a:spLocks noGrp="1"/>
          </p:cNvSpPr>
          <p:nvPr>
            <p:ph idx="1"/>
          </p:nvPr>
        </p:nvSpPr>
        <p:spPr/>
        <p:txBody>
          <a:bodyPr/>
          <a:lstStyle/>
          <a:p>
            <a:r>
              <a:rPr lang="en-US" dirty="0"/>
              <a:t>Veterinary Prereview</a:t>
            </a:r>
          </a:p>
          <a:p>
            <a:pPr>
              <a:lnSpc>
                <a:spcPct val="100000"/>
              </a:lnSpc>
              <a:spcBef>
                <a:spcPts val="0"/>
              </a:spcBef>
              <a:defRPr/>
            </a:pPr>
            <a:r>
              <a:rPr lang="en-US" dirty="0"/>
              <a:t>Full Committee Review</a:t>
            </a:r>
          </a:p>
          <a:p>
            <a:pPr lvl="1">
              <a:lnSpc>
                <a:spcPct val="100000"/>
              </a:lnSpc>
              <a:spcBef>
                <a:spcPts val="0"/>
              </a:spcBef>
              <a:defRPr/>
            </a:pPr>
            <a:r>
              <a:rPr lang="en-US" dirty="0"/>
              <a:t>Assigned to monthly meeting for review by all members</a:t>
            </a:r>
          </a:p>
          <a:p>
            <a:r>
              <a:rPr lang="en-US" dirty="0"/>
              <a:t>Designated Member Review </a:t>
            </a:r>
          </a:p>
          <a:p>
            <a:pPr lvl="1"/>
            <a:r>
              <a:rPr lang="en-US" dirty="0"/>
              <a:t>Two committee members and an Animal Research Safety representative</a:t>
            </a:r>
          </a:p>
          <a:p>
            <a:r>
              <a:rPr lang="en-US" dirty="0"/>
              <a:t>Veterinary Verification &amp; Consultation (VVC)</a:t>
            </a:r>
          </a:p>
          <a:p>
            <a:pPr lvl="1"/>
            <a:r>
              <a:rPr lang="en-US" dirty="0"/>
              <a:t>Administrative review of certain changes preapproved by IACUC and verified by veterinarian</a:t>
            </a:r>
          </a:p>
          <a:p>
            <a:pPr lvl="1"/>
            <a:r>
              <a:rPr lang="en-US" dirty="0"/>
              <a:t>Speeds up some protocol amendments </a:t>
            </a:r>
          </a:p>
          <a:p>
            <a:r>
              <a:rPr lang="en-US" dirty="0"/>
              <a:t>Updates required annually and renewal required every 3 years </a:t>
            </a:r>
          </a:p>
          <a:p>
            <a:endParaRPr lang="en-US" dirty="0"/>
          </a:p>
        </p:txBody>
      </p:sp>
      <p:sp>
        <p:nvSpPr>
          <p:cNvPr id="4" name="Slide Number Placeholder 3">
            <a:extLst>
              <a:ext uri="{FF2B5EF4-FFF2-40B4-BE49-F238E27FC236}">
                <a16:creationId xmlns:a16="http://schemas.microsoft.com/office/drawing/2014/main" id="{46FEB13E-E423-9D6F-B67E-598EBEAB93E7}"/>
              </a:ext>
            </a:extLst>
          </p:cNvPr>
          <p:cNvSpPr>
            <a:spLocks noGrp="1"/>
          </p:cNvSpPr>
          <p:nvPr>
            <p:ph type="sldNum" sz="quarter" idx="4"/>
          </p:nvPr>
        </p:nvSpPr>
        <p:spPr/>
        <p:txBody>
          <a:bodyPr/>
          <a:lstStyle/>
          <a:p>
            <a:fld id="{6FF4E196-A010-480C-A078-61D4EF757EA8}" type="slidenum">
              <a:rPr lang="en-US" smtClean="0"/>
              <a:t>7</a:t>
            </a:fld>
            <a:endParaRPr lang="en-US" dirty="0"/>
          </a:p>
        </p:txBody>
      </p:sp>
    </p:spTree>
    <p:extLst>
      <p:ext uri="{BB962C8B-B14F-4D97-AF65-F5344CB8AC3E}">
        <p14:creationId xmlns:p14="http://schemas.microsoft.com/office/powerpoint/2010/main" val="20949130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0668-96FF-457D-BB9D-6F66E4832B2C}"/>
              </a:ext>
            </a:extLst>
          </p:cNvPr>
          <p:cNvSpPr>
            <a:spLocks noGrp="1"/>
          </p:cNvSpPr>
          <p:nvPr>
            <p:ph type="title"/>
          </p:nvPr>
        </p:nvSpPr>
        <p:spPr>
          <a:xfrm>
            <a:off x="838200" y="377481"/>
            <a:ext cx="10515600" cy="1325563"/>
          </a:xfrm>
        </p:spPr>
        <p:txBody>
          <a:bodyPr>
            <a:normAutofit/>
          </a:bodyPr>
          <a:lstStyle/>
          <a:p>
            <a:pPr algn="ctr"/>
            <a:r>
              <a:rPr lang="en-US" sz="4000" b="1" dirty="0">
                <a:latin typeface="Georgia" panose="02040502050405020303" pitchFamily="18" charset="0"/>
              </a:rPr>
              <a:t>Grant-Protocol Congruence Reviews</a:t>
            </a:r>
          </a:p>
        </p:txBody>
      </p:sp>
      <p:sp>
        <p:nvSpPr>
          <p:cNvPr id="4" name="Slide Number Placeholder 3">
            <a:extLst>
              <a:ext uri="{FF2B5EF4-FFF2-40B4-BE49-F238E27FC236}">
                <a16:creationId xmlns:a16="http://schemas.microsoft.com/office/drawing/2014/main" id="{8A48D076-04E0-4598-BD88-F32643DCCD47}"/>
              </a:ext>
            </a:extLst>
          </p:cNvPr>
          <p:cNvSpPr>
            <a:spLocks noGrp="1"/>
          </p:cNvSpPr>
          <p:nvPr>
            <p:ph type="sldNum" sz="quarter" idx="4"/>
          </p:nvPr>
        </p:nvSpPr>
        <p:spPr/>
        <p:txBody>
          <a:bodyPr/>
          <a:lstStyle/>
          <a:p>
            <a:fld id="{6FF4E196-A010-480C-A078-61D4EF757EA8}" type="slidenum">
              <a:rPr lang="en-US" smtClean="0"/>
              <a:t>8</a:t>
            </a:fld>
            <a:endParaRPr lang="en-US" dirty="0"/>
          </a:p>
        </p:txBody>
      </p:sp>
      <p:sp>
        <p:nvSpPr>
          <p:cNvPr id="5" name="Content Placeholder 2">
            <a:extLst>
              <a:ext uri="{FF2B5EF4-FFF2-40B4-BE49-F238E27FC236}">
                <a16:creationId xmlns:a16="http://schemas.microsoft.com/office/drawing/2014/main" id="{955B5AE4-10A7-4237-9D1B-9CCC0BD6DAD1}"/>
              </a:ext>
            </a:extLst>
          </p:cNvPr>
          <p:cNvSpPr txBox="1">
            <a:spLocks/>
          </p:cNvSpPr>
          <p:nvPr/>
        </p:nvSpPr>
        <p:spPr>
          <a:xfrm>
            <a:off x="1179040" y="1997149"/>
            <a:ext cx="9833919" cy="3928505"/>
          </a:xfrm>
          <a:prstGeom prst="rect">
            <a:avLst/>
          </a:prstGeom>
          <a:ln w="254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Required by</a:t>
            </a:r>
          </a:p>
          <a:p>
            <a:pPr lvl="1"/>
            <a:r>
              <a:rPr lang="en-US" sz="2800" dirty="0"/>
              <a:t>DHHS, Public Health Service (PHS)</a:t>
            </a:r>
          </a:p>
          <a:p>
            <a:pPr lvl="2"/>
            <a:r>
              <a:rPr lang="en-US" sz="2400" dirty="0"/>
              <a:t>NIH, CDC, FDA, Agency for Healthcare Research, etc.</a:t>
            </a:r>
          </a:p>
          <a:p>
            <a:pPr lvl="1"/>
            <a:r>
              <a:rPr lang="en-US" sz="2800" dirty="0"/>
              <a:t>National Science Foundation (NSF)</a:t>
            </a:r>
          </a:p>
          <a:p>
            <a:pPr lvl="1"/>
            <a:r>
              <a:rPr lang="en-US" sz="2800" dirty="0"/>
              <a:t>Other sponsors upon request (Rare)</a:t>
            </a:r>
          </a:p>
          <a:p>
            <a:r>
              <a:rPr lang="en-US" sz="3200" dirty="0"/>
              <a:t>Required for </a:t>
            </a:r>
          </a:p>
          <a:p>
            <a:pPr lvl="1"/>
            <a:r>
              <a:rPr lang="en-US" sz="2800" dirty="0"/>
              <a:t>New awards </a:t>
            </a:r>
          </a:p>
          <a:p>
            <a:pPr lvl="1"/>
            <a:r>
              <a:rPr lang="en-US" sz="2800" dirty="0"/>
              <a:t>Competing continuations</a:t>
            </a:r>
            <a:endParaRPr lang="en-US" dirty="0"/>
          </a:p>
        </p:txBody>
      </p:sp>
    </p:spTree>
    <p:extLst>
      <p:ext uri="{BB962C8B-B14F-4D97-AF65-F5344CB8AC3E}">
        <p14:creationId xmlns:p14="http://schemas.microsoft.com/office/powerpoint/2010/main" val="4560482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0668-96FF-457D-BB9D-6F66E4832B2C}"/>
              </a:ext>
            </a:extLst>
          </p:cNvPr>
          <p:cNvSpPr>
            <a:spLocks noGrp="1"/>
          </p:cNvSpPr>
          <p:nvPr>
            <p:ph type="title"/>
          </p:nvPr>
        </p:nvSpPr>
        <p:spPr/>
        <p:txBody>
          <a:bodyPr/>
          <a:lstStyle/>
          <a:p>
            <a:pPr algn="ctr"/>
            <a:r>
              <a:rPr lang="en-US" b="1" dirty="0">
                <a:latin typeface="Georgia" panose="02040502050405020303" pitchFamily="18" charset="0"/>
              </a:rPr>
              <a:t>Congruence Reviews </a:t>
            </a:r>
            <a:r>
              <a:rPr lang="en-US" sz="2800" b="1" dirty="0">
                <a:latin typeface="Georgia" panose="02040502050405020303" pitchFamily="18" charset="0"/>
              </a:rPr>
              <a:t>continued</a:t>
            </a:r>
          </a:p>
        </p:txBody>
      </p:sp>
      <p:sp>
        <p:nvSpPr>
          <p:cNvPr id="3" name="Content Placeholder 2">
            <a:extLst>
              <a:ext uri="{FF2B5EF4-FFF2-40B4-BE49-F238E27FC236}">
                <a16:creationId xmlns:a16="http://schemas.microsoft.com/office/drawing/2014/main" id="{DC6B3E97-DF44-4B80-9942-ECEDA041B93A}"/>
              </a:ext>
            </a:extLst>
          </p:cNvPr>
          <p:cNvSpPr>
            <a:spLocks noGrp="1"/>
          </p:cNvSpPr>
          <p:nvPr>
            <p:ph idx="1"/>
          </p:nvPr>
        </p:nvSpPr>
        <p:spPr>
          <a:xfrm>
            <a:off x="838200" y="1875052"/>
            <a:ext cx="6341076" cy="4351338"/>
          </a:xfrm>
        </p:spPr>
        <p:txBody>
          <a:bodyPr>
            <a:normAutofit lnSpcReduction="10000"/>
          </a:bodyPr>
          <a:lstStyle/>
          <a:p>
            <a:r>
              <a:rPr lang="en-US" dirty="0"/>
              <a:t>Conducted by Research Animal Resources &amp; Compliance (RARC)</a:t>
            </a:r>
          </a:p>
          <a:p>
            <a:pPr lvl="1"/>
            <a:r>
              <a:rPr lang="en-US" dirty="0"/>
              <a:t>Principal Investigators (PIs) &amp; Protocol Writers request review in ARROW protocol workspace</a:t>
            </a:r>
          </a:p>
          <a:p>
            <a:pPr lvl="2"/>
            <a:r>
              <a:rPr lang="en-US" sz="2400" dirty="0">
                <a:solidFill>
                  <a:srgbClr val="C00000"/>
                </a:solidFill>
              </a:rPr>
              <a:t>Grant must have been added to the funding page first!</a:t>
            </a:r>
          </a:p>
          <a:p>
            <a:r>
              <a:rPr lang="en-US" dirty="0"/>
              <a:t>RARC issues a congruence letter to be sent with 2nd Just In Time (JIT) Request</a:t>
            </a:r>
          </a:p>
          <a:p>
            <a:r>
              <a:rPr lang="en-US" dirty="0"/>
              <a:t>Directions can be found at </a:t>
            </a:r>
            <a:r>
              <a:rPr lang="en-US" dirty="0">
                <a:solidFill>
                  <a:srgbClr val="C00000"/>
                </a:solidFill>
                <a:hlinkClick r:id="rId3">
                  <a:extLst>
                    <a:ext uri="{A12FA001-AC4F-418D-AE19-62706E023703}">
                      <ahyp:hlinkClr xmlns:ahyp="http://schemas.microsoft.com/office/drawing/2018/hyperlinkcolor" val="tx"/>
                    </a:ext>
                  </a:extLst>
                </a:hlinkClick>
              </a:rPr>
              <a:t>https://www.rarc.wisc.edu/protocols/request_grant_congruence.html</a:t>
            </a:r>
            <a:r>
              <a:rPr lang="en-US" dirty="0">
                <a:solidFill>
                  <a:srgbClr val="C00000"/>
                </a:solidFill>
              </a:rPr>
              <a:t> </a:t>
            </a:r>
          </a:p>
          <a:p>
            <a:endParaRPr lang="en-US" dirty="0"/>
          </a:p>
        </p:txBody>
      </p:sp>
      <p:sp>
        <p:nvSpPr>
          <p:cNvPr id="4" name="Slide Number Placeholder 3">
            <a:extLst>
              <a:ext uri="{FF2B5EF4-FFF2-40B4-BE49-F238E27FC236}">
                <a16:creationId xmlns:a16="http://schemas.microsoft.com/office/drawing/2014/main" id="{8A48D076-04E0-4598-BD88-F32643DCCD47}"/>
              </a:ext>
            </a:extLst>
          </p:cNvPr>
          <p:cNvSpPr>
            <a:spLocks noGrp="1"/>
          </p:cNvSpPr>
          <p:nvPr>
            <p:ph type="sldNum" sz="quarter" idx="4"/>
          </p:nvPr>
        </p:nvSpPr>
        <p:spPr/>
        <p:txBody>
          <a:bodyPr/>
          <a:lstStyle/>
          <a:p>
            <a:fld id="{6FF4E196-A010-480C-A078-61D4EF757EA8}" type="slidenum">
              <a:rPr lang="en-US" smtClean="0"/>
              <a:t>9</a:t>
            </a:fld>
            <a:endParaRPr lang="en-US" dirty="0"/>
          </a:p>
        </p:txBody>
      </p:sp>
      <p:graphicFrame>
        <p:nvGraphicFramePr>
          <p:cNvPr id="5" name="Object 4">
            <a:extLst>
              <a:ext uri="{FF2B5EF4-FFF2-40B4-BE49-F238E27FC236}">
                <a16:creationId xmlns:a16="http://schemas.microsoft.com/office/drawing/2014/main" id="{6D26BB53-8710-4377-8582-3CFB68E37DC8}"/>
              </a:ext>
            </a:extLst>
          </p:cNvPr>
          <p:cNvGraphicFramePr>
            <a:graphicFrameLocks noChangeAspect="1"/>
          </p:cNvGraphicFramePr>
          <p:nvPr>
            <p:extLst>
              <p:ext uri="{D42A27DB-BD31-4B8C-83A1-F6EECF244321}">
                <p14:modId xmlns:p14="http://schemas.microsoft.com/office/powerpoint/2010/main" val="434965494"/>
              </p:ext>
            </p:extLst>
          </p:nvPr>
        </p:nvGraphicFramePr>
        <p:xfrm>
          <a:off x="7551731" y="1894490"/>
          <a:ext cx="3453671" cy="4469457"/>
        </p:xfrm>
        <a:graphic>
          <a:graphicData uri="http://schemas.openxmlformats.org/presentationml/2006/ole">
            <mc:AlternateContent xmlns:mc="http://schemas.openxmlformats.org/markup-compatibility/2006">
              <mc:Choice xmlns:v="urn:schemas-microsoft-com:vml" Requires="v">
                <p:oleObj name="Acrobat Document" r:id="rId4" imgW="3886052" imgH="5029200" progId="Acrobat.Document.DC">
                  <p:embed/>
                </p:oleObj>
              </mc:Choice>
              <mc:Fallback>
                <p:oleObj name="Acrobat Document" r:id="rId4" imgW="3886052" imgH="5029200" progId="Acrobat.Document.DC">
                  <p:embed/>
                  <p:pic>
                    <p:nvPicPr>
                      <p:cNvPr id="0" name=""/>
                      <p:cNvPicPr/>
                      <p:nvPr/>
                    </p:nvPicPr>
                    <p:blipFill>
                      <a:blip r:embed="rId5"/>
                      <a:stretch>
                        <a:fillRect/>
                      </a:stretch>
                    </p:blipFill>
                    <p:spPr>
                      <a:xfrm>
                        <a:off x="7551731" y="1894490"/>
                        <a:ext cx="3453671" cy="4469457"/>
                      </a:xfrm>
                      <a:prstGeom prst="rect">
                        <a:avLst/>
                      </a:prstGeom>
                      <a:solidFill>
                        <a:schemeClr val="tx1"/>
                      </a:solidFill>
                    </p:spPr>
                  </p:pic>
                </p:oleObj>
              </mc:Fallback>
            </mc:AlternateContent>
          </a:graphicData>
        </a:graphic>
      </p:graphicFrame>
      <p:cxnSp>
        <p:nvCxnSpPr>
          <p:cNvPr id="28" name="Straight Connector 27">
            <a:extLst>
              <a:ext uri="{FF2B5EF4-FFF2-40B4-BE49-F238E27FC236}">
                <a16:creationId xmlns:a16="http://schemas.microsoft.com/office/drawing/2014/main" id="{822B202B-0670-48A5-93AA-978F363ACD37}"/>
              </a:ext>
            </a:extLst>
          </p:cNvPr>
          <p:cNvCxnSpPr>
            <a:cxnSpLocks/>
          </p:cNvCxnSpPr>
          <p:nvPr/>
        </p:nvCxnSpPr>
        <p:spPr>
          <a:xfrm>
            <a:off x="8541572" y="3466652"/>
            <a:ext cx="736994" cy="0"/>
          </a:xfrm>
          <a:prstGeom prst="line">
            <a:avLst/>
          </a:prstGeom>
          <a:ln w="603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78DBC2-9C26-47C2-A977-DAE2386FDEE0}"/>
              </a:ext>
            </a:extLst>
          </p:cNvPr>
          <p:cNvCxnSpPr>
            <a:cxnSpLocks/>
          </p:cNvCxnSpPr>
          <p:nvPr/>
        </p:nvCxnSpPr>
        <p:spPr>
          <a:xfrm>
            <a:off x="8400674" y="3242534"/>
            <a:ext cx="1872879" cy="0"/>
          </a:xfrm>
          <a:prstGeom prst="line">
            <a:avLst/>
          </a:prstGeom>
          <a:ln w="603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A8FC19-32B5-473E-B273-9D98A0889441}"/>
              </a:ext>
            </a:extLst>
          </p:cNvPr>
          <p:cNvCxnSpPr>
            <a:cxnSpLocks/>
          </p:cNvCxnSpPr>
          <p:nvPr/>
        </p:nvCxnSpPr>
        <p:spPr>
          <a:xfrm>
            <a:off x="10005452" y="3091928"/>
            <a:ext cx="580073" cy="0"/>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BE2B545-6A55-4439-91E3-3E9CDD25AEAE}"/>
              </a:ext>
            </a:extLst>
          </p:cNvPr>
          <p:cNvCxnSpPr>
            <a:cxnSpLocks/>
          </p:cNvCxnSpPr>
          <p:nvPr/>
        </p:nvCxnSpPr>
        <p:spPr>
          <a:xfrm>
            <a:off x="7804578" y="3133167"/>
            <a:ext cx="736994" cy="0"/>
          </a:xfrm>
          <a:prstGeom prst="line">
            <a:avLst/>
          </a:prstGeom>
          <a:ln w="539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5A97132-2DF4-436E-8DA0-92791D3577C5}"/>
              </a:ext>
            </a:extLst>
          </p:cNvPr>
          <p:cNvCxnSpPr>
            <a:cxnSpLocks/>
          </p:cNvCxnSpPr>
          <p:nvPr/>
        </p:nvCxnSpPr>
        <p:spPr>
          <a:xfrm>
            <a:off x="7804578" y="3726629"/>
            <a:ext cx="1105491" cy="0"/>
          </a:xfrm>
          <a:prstGeom prst="line">
            <a:avLst/>
          </a:prstGeom>
          <a:ln w="508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A99C77B-9FF8-4547-A332-DE3CE546F55A}"/>
              </a:ext>
            </a:extLst>
          </p:cNvPr>
          <p:cNvCxnSpPr>
            <a:cxnSpLocks/>
          </p:cNvCxnSpPr>
          <p:nvPr/>
        </p:nvCxnSpPr>
        <p:spPr>
          <a:xfrm>
            <a:off x="8173075" y="3342940"/>
            <a:ext cx="368497" cy="0"/>
          </a:xfrm>
          <a:prstGeom prst="line">
            <a:avLst/>
          </a:prstGeom>
          <a:ln w="889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3135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33&quot;&gt;&lt;property id=&quot;20148&quot; value=&quot;5&quot;/&gt;&lt;property id=&quot;20300&quot; value=&quot;Slide 2&quot;/&gt;&lt;property id=&quot;20307&quot; value=&quot;257&quot;/&gt;&lt;/object&gt;&lt;/object&gt;&lt;object type=&quot;8&quot; unique_id=&quot;1000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D PPT Template " id="{4ACCD42A-10AD-4450-852F-B22F33C69EA8}" vid="{DBAB4E82-C6FE-4888-A4C2-33EFE8C4326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D PPT Template " id="{4ACCD42A-10AD-4450-852F-B22F33C69EA8}" vid="{A427EC18-ED4B-4F31-A18E-A857F7CA00E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RED PPT Template </Template>
  <TotalTime>3497</TotalTime>
  <Words>4806</Words>
  <Application>Microsoft Office PowerPoint</Application>
  <PresentationFormat>Widescreen</PresentationFormat>
  <Paragraphs>555</Paragraphs>
  <Slides>38</Slides>
  <Notes>35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Calibri Light</vt:lpstr>
      <vt:lpstr>Georgia</vt:lpstr>
      <vt:lpstr>Osaka</vt:lpstr>
      <vt:lpstr>Times New Roman</vt:lpstr>
      <vt:lpstr>Wingdings</vt:lpstr>
      <vt:lpstr>Office Theme</vt:lpstr>
      <vt:lpstr>Custom Design</vt:lpstr>
      <vt:lpstr>Acrobat Document</vt:lpstr>
      <vt:lpstr>PowerPoint Presentation</vt:lpstr>
      <vt:lpstr>Compliance is Important</vt:lpstr>
      <vt:lpstr>What We Will Cover</vt:lpstr>
      <vt:lpstr>ARROW Application Review for Research Oversight at Wisconsin</vt:lpstr>
      <vt:lpstr>Institutional Animal Care &amp; Use Committee (IACUC)</vt:lpstr>
      <vt:lpstr>IACUC – Protocols</vt:lpstr>
      <vt:lpstr>IACUC – Protocol Review</vt:lpstr>
      <vt:lpstr>Grant-Protocol Congruence Reviews</vt:lpstr>
      <vt:lpstr>Congruence Reviews continued</vt:lpstr>
      <vt:lpstr>Institutional Biosafety Committee (IBC)</vt:lpstr>
      <vt:lpstr>IBC Protocols</vt:lpstr>
      <vt:lpstr>Institutional Review Board (IRB)</vt:lpstr>
      <vt:lpstr>Institutional Review Board (IRB)</vt:lpstr>
      <vt:lpstr>IRB Application Types</vt:lpstr>
      <vt:lpstr>IRB – Protocol Examples</vt:lpstr>
      <vt:lpstr>IRB – Tools</vt:lpstr>
      <vt:lpstr>Other Compliance Review Questions</vt:lpstr>
      <vt:lpstr>Is A Protocol Needed For that?</vt:lpstr>
      <vt:lpstr>PI Status for Sponsored Projects</vt:lpstr>
      <vt:lpstr>PI Status Other</vt:lpstr>
      <vt:lpstr>Adding Sponsored Projects to Protocols</vt:lpstr>
      <vt:lpstr>Adding Protocol Information in RAMP</vt:lpstr>
      <vt:lpstr>Adding Information in RAMP continued</vt:lpstr>
      <vt:lpstr>Protocol Lookup System (PLuS)</vt:lpstr>
      <vt:lpstr>Outside Activities Reporting (OAR)</vt:lpstr>
      <vt:lpstr>Required Trainings</vt:lpstr>
      <vt:lpstr>COI Portal</vt:lpstr>
      <vt:lpstr>VCRGE Training Information Lookup Tool</vt:lpstr>
      <vt:lpstr>Export Controls</vt:lpstr>
      <vt:lpstr>Export Controls – What to Look For</vt:lpstr>
      <vt:lpstr>Export Controls – What to Look For</vt:lpstr>
      <vt:lpstr>Export Controls – RAMP</vt:lpstr>
      <vt:lpstr>Export Controls – Foreign Person</vt:lpstr>
      <vt:lpstr>Other Compliance Items</vt:lpstr>
      <vt:lpstr>Compliance Hold-Ups</vt:lpstr>
      <vt:lpstr>Contacts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JOHNSON-SCHLUETER</dc:creator>
  <cp:lastModifiedBy>SARAH JOHNSON-SCHLUETER</cp:lastModifiedBy>
  <cp:revision>151</cp:revision>
  <cp:lastPrinted>2018-05-01T21:17:57Z</cp:lastPrinted>
  <dcterms:created xsi:type="dcterms:W3CDTF">2022-05-05T20:40:03Z</dcterms:created>
  <dcterms:modified xsi:type="dcterms:W3CDTF">2025-01-09T22:03:57Z</dcterms:modified>
</cp:coreProperties>
</file>